
<file path=[Content_Types].xml><?xml version="1.0" encoding="utf-8"?>
<Types xmlns="http://schemas.openxmlformats.org/package/2006/content-types">
  <Default Extension="avi" ContentType="video/x-msvideo"/>
  <Default Extension="jpeg" ContentType="image/jpeg"/>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1" r:id="rId1"/>
  </p:sldMasterIdLst>
  <p:sldIdLst>
    <p:sldId id="257" r:id="rId2"/>
    <p:sldId id="260" r:id="rId3"/>
    <p:sldId id="262" r:id="rId4"/>
    <p:sldId id="267" r:id="rId5"/>
    <p:sldId id="269" r:id="rId6"/>
    <p:sldId id="264" r:id="rId7"/>
    <p:sldId id="274" r:id="rId8"/>
    <p:sldId id="270" r:id="rId9"/>
    <p:sldId id="278" r:id="rId10"/>
    <p:sldId id="271" r:id="rId11"/>
    <p:sldId id="265" r:id="rId12"/>
    <p:sldId id="275" r:id="rId13"/>
    <p:sldId id="261" r:id="rId14"/>
    <p:sldId id="276" r:id="rId15"/>
    <p:sldId id="272" r:id="rId16"/>
    <p:sldId id="273" r:id="rId17"/>
    <p:sldId id="258" r:id="rId18"/>
    <p:sldId id="279" r:id="rId19"/>
    <p:sldId id="25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6" autoAdjust="0"/>
    <p:restoredTop sz="94660"/>
  </p:normalViewPr>
  <p:slideViewPr>
    <p:cSldViewPr snapToGrid="0">
      <p:cViewPr varScale="1">
        <p:scale>
          <a:sx n="88" d="100"/>
          <a:sy n="88" d="100"/>
        </p:scale>
        <p:origin x="108"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26.png>
</file>

<file path=ppt/media/image27.jpg>
</file>

<file path=ppt/media/image28.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avi>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4/11/2022</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528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286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4764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61047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524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4/11/2022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52313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4/11/2022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5807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4/11/2022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85795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4/11/2022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5742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4/11/2022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67656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5E72C73-2D91-4E12-BA25-F0AA0C03599B}" type="datetimeFigureOut">
              <a:rPr lang="en-US" smtClean="0"/>
              <a:t>4/11/2022</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73834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BE451C3-0FF4-47C4-B829-773ADF60F88C}" type="datetimeFigureOut">
              <a:rPr lang="en-US" smtClean="0"/>
              <a:t>4/11/2022</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4331182"/>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Lst>
  <p:hf sldNum="0" hdr="0" ftr="0" dt="0"/>
  <p:txStyles>
    <p:titleStyle>
      <a:lvl1pPr algn="l" defTabSz="914400" rtl="1"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r" defTabSz="914400" rtl="1"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7.jp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6.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21.tiff"/><Relationship Id="rId11" Type="http://schemas.openxmlformats.org/officeDocument/2006/relationships/image" Target="../media/image25.png"/><Relationship Id="rId5" Type="http://schemas.openxmlformats.org/officeDocument/2006/relationships/image" Target="../media/image20.png"/><Relationship Id="rId10" Type="http://schemas.openxmlformats.org/officeDocument/2006/relationships/image" Target="../media/image14.png"/><Relationship Id="rId4" Type="http://schemas.openxmlformats.org/officeDocument/2006/relationships/image" Target="../media/image19.png"/><Relationship Id="rId9"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avi"/><Relationship Id="rId1" Type="http://schemas.microsoft.com/office/2007/relationships/media" Target="../media/media2.avi"/><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6896A7C-7E77-439E-BE01-81F937BD84E2}"/>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8BE68B5-3599-4A3E-AD6E-1761B978CCDE}"/>
              </a:ext>
            </a:extLst>
          </p:cNvPr>
          <p:cNvSpPr>
            <a:spLocks noGrp="1"/>
          </p:cNvSpPr>
          <p:nvPr>
            <p:ph type="title"/>
          </p:nvPr>
        </p:nvSpPr>
        <p:spPr>
          <a:xfrm>
            <a:off x="-2" y="1165657"/>
            <a:ext cx="12192001" cy="2068232"/>
          </a:xfrm>
        </p:spPr>
        <p:txBody>
          <a:bodyPr>
            <a:noAutofit/>
          </a:bodyPr>
          <a:lstStyle/>
          <a:p>
            <a:pPr algn="ctr" rtl="0"/>
            <a:r>
              <a:rPr lang="en-US" sz="6600" b="1" dirty="0">
                <a:solidFill>
                  <a:schemeClr val="bg1"/>
                </a:solidFill>
                <a:effectLst>
                  <a:outerShdw blurRad="38100" dist="38100" dir="2700000" algn="tl">
                    <a:srgbClr val="000000">
                      <a:alpha val="43137"/>
                    </a:srgbClr>
                  </a:outerShdw>
                </a:effectLst>
                <a:latin typeface="Segoe Print" panose="02000600000000000000" pitchFamily="2" charset="0"/>
                <a:cs typeface="+mn-cs"/>
              </a:rPr>
              <a:t>Toxic Comment Filter Using </a:t>
            </a:r>
            <a:r>
              <a:rPr lang="en-US" sz="6600" b="1" dirty="0" err="1">
                <a:solidFill>
                  <a:schemeClr val="bg1"/>
                </a:solidFill>
                <a:effectLst>
                  <a:outerShdw blurRad="38100" dist="38100" dir="2700000" algn="tl">
                    <a:srgbClr val="000000">
                      <a:alpha val="43137"/>
                    </a:srgbClr>
                  </a:outerShdw>
                </a:effectLst>
                <a:latin typeface="Segoe Print" panose="02000600000000000000" pitchFamily="2" charset="0"/>
                <a:cs typeface="+mn-cs"/>
              </a:rPr>
              <a:t>NlP</a:t>
            </a:r>
            <a:endParaRPr lang="he-IL" sz="6600" b="1" dirty="0">
              <a:solidFill>
                <a:schemeClr val="bg1"/>
              </a:solidFill>
              <a:effectLst>
                <a:outerShdw blurRad="38100" dist="38100" dir="2700000" algn="tl">
                  <a:srgbClr val="000000">
                    <a:alpha val="43137"/>
                  </a:srgbClr>
                </a:outerShdw>
              </a:effectLst>
              <a:latin typeface="Segoe Print" panose="02000600000000000000" pitchFamily="2" charset="0"/>
              <a:cs typeface="+mn-cs"/>
            </a:endParaRPr>
          </a:p>
        </p:txBody>
      </p:sp>
      <p:sp>
        <p:nvSpPr>
          <p:cNvPr id="3" name="Content Placeholder 2">
            <a:extLst>
              <a:ext uri="{FF2B5EF4-FFF2-40B4-BE49-F238E27FC236}">
                <a16:creationId xmlns:a16="http://schemas.microsoft.com/office/drawing/2014/main" id="{931A6DF5-DED3-45B0-8D27-24D357C0D4D8}"/>
              </a:ext>
            </a:extLst>
          </p:cNvPr>
          <p:cNvSpPr>
            <a:spLocks noGrp="1"/>
          </p:cNvSpPr>
          <p:nvPr>
            <p:ph idx="1"/>
          </p:nvPr>
        </p:nvSpPr>
        <p:spPr>
          <a:xfrm>
            <a:off x="0" y="6230941"/>
            <a:ext cx="7509541" cy="627059"/>
          </a:xfrm>
        </p:spPr>
        <p:txBody>
          <a:bodyPr>
            <a:noAutofit/>
          </a:bodyPr>
          <a:lstStyle/>
          <a:p>
            <a:pPr algn="r" rtl="0"/>
            <a:r>
              <a:rPr lang="en-US" sz="2400" dirty="0">
                <a:solidFill>
                  <a:schemeClr val="bg1"/>
                </a:solidFill>
                <a:effectLst>
                  <a:outerShdw blurRad="38100" dist="38100" dir="2700000" algn="tl">
                    <a:srgbClr val="000000">
                      <a:alpha val="43137"/>
                    </a:srgbClr>
                  </a:outerShdw>
                </a:effectLst>
              </a:rPr>
              <a:t>Creators:  </a:t>
            </a:r>
            <a:r>
              <a:rPr lang="en-US" sz="2400" dirty="0" err="1">
                <a:solidFill>
                  <a:schemeClr val="bg1"/>
                </a:solidFill>
                <a:effectLst>
                  <a:outerShdw blurRad="38100" dist="38100" dir="2700000" algn="tl">
                    <a:srgbClr val="000000">
                      <a:alpha val="43137"/>
                    </a:srgbClr>
                  </a:outerShdw>
                </a:effectLst>
              </a:rPr>
              <a:t>Idan</a:t>
            </a:r>
            <a:r>
              <a:rPr lang="en-US" sz="2400" dirty="0">
                <a:solidFill>
                  <a:schemeClr val="bg1"/>
                </a:solidFill>
                <a:effectLst>
                  <a:outerShdw blurRad="38100" dist="38100" dir="2700000" algn="tl">
                    <a:srgbClr val="000000">
                      <a:alpha val="43137"/>
                    </a:srgbClr>
                  </a:outerShdw>
                </a:effectLst>
              </a:rPr>
              <a:t> Ben David,  </a:t>
            </a:r>
            <a:r>
              <a:rPr lang="en-US" sz="2400" dirty="0" err="1">
                <a:solidFill>
                  <a:schemeClr val="bg1"/>
                </a:solidFill>
                <a:effectLst>
                  <a:outerShdw blurRad="38100" dist="38100" dir="2700000" algn="tl">
                    <a:srgbClr val="000000">
                      <a:alpha val="43137"/>
                    </a:srgbClr>
                  </a:outerShdw>
                </a:effectLst>
              </a:rPr>
              <a:t>Vlasy</a:t>
            </a:r>
            <a:r>
              <a:rPr lang="en-US" sz="2400" dirty="0">
                <a:solidFill>
                  <a:schemeClr val="bg1"/>
                </a:solidFill>
                <a:effectLst>
                  <a:outerShdw blurRad="38100" dist="38100" dir="2700000" algn="tl">
                    <a:srgbClr val="000000">
                      <a:alpha val="43137"/>
                    </a:srgbClr>
                  </a:outerShdw>
                </a:effectLst>
              </a:rPr>
              <a:t> Baranov, </a:t>
            </a:r>
            <a:r>
              <a:rPr lang="en-US" sz="2400" dirty="0" err="1">
                <a:solidFill>
                  <a:schemeClr val="bg1"/>
                </a:solidFill>
                <a:effectLst>
                  <a:outerShdw blurRad="38100" dist="38100" dir="2700000" algn="tl">
                    <a:srgbClr val="000000">
                      <a:alpha val="43137"/>
                    </a:srgbClr>
                  </a:outerShdw>
                </a:effectLst>
              </a:rPr>
              <a:t>Eliran</a:t>
            </a:r>
            <a:r>
              <a:rPr lang="en-US" sz="2400" dirty="0">
                <a:solidFill>
                  <a:schemeClr val="bg1"/>
                </a:solidFill>
                <a:effectLst>
                  <a:outerShdw blurRad="38100" dist="38100" dir="2700000" algn="tl">
                    <a:srgbClr val="000000">
                      <a:alpha val="43137"/>
                    </a:srgbClr>
                  </a:outerShdw>
                </a:effectLst>
              </a:rPr>
              <a:t> Grinberg</a:t>
            </a:r>
            <a:endParaRPr lang="he-IL" sz="24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28530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B4EA50-0BC8-4C9E-BB78-07B71BBD2111}"/>
              </a:ext>
            </a:extLst>
          </p:cNvPr>
          <p:cNvSpPr/>
          <p:nvPr/>
        </p:nvSpPr>
        <p:spPr>
          <a:xfrm>
            <a:off x="4994578" y="331899"/>
            <a:ext cx="2202847" cy="523220"/>
          </a:xfrm>
          <a:prstGeom prst="rect">
            <a:avLst/>
          </a:prstGeom>
        </p:spPr>
        <p:txBody>
          <a:bodyPr wrap="none">
            <a:spAutoFit/>
          </a:bodyPr>
          <a:lstStyle/>
          <a:p>
            <a:pPr algn="ctr"/>
            <a:r>
              <a:rPr lang="en-US" sz="2800" b="1" dirty="0">
                <a:effectLst>
                  <a:outerShdw blurRad="38100" dist="38100" dir="2700000" algn="tl">
                    <a:srgbClr val="000000">
                      <a:alpha val="43137"/>
                    </a:srgbClr>
                  </a:outerShdw>
                </a:effectLst>
                <a:latin typeface="Segoe Print" panose="02000600000000000000" pitchFamily="2" charset="0"/>
              </a:rPr>
              <a:t>Embedding</a:t>
            </a:r>
          </a:p>
        </p:txBody>
      </p:sp>
      <p:sp>
        <p:nvSpPr>
          <p:cNvPr id="7" name="Rectangle 6">
            <a:extLst>
              <a:ext uri="{FF2B5EF4-FFF2-40B4-BE49-F238E27FC236}">
                <a16:creationId xmlns:a16="http://schemas.microsoft.com/office/drawing/2014/main" id="{44CF0B14-B287-4FF3-89E4-677DE1F86896}"/>
              </a:ext>
            </a:extLst>
          </p:cNvPr>
          <p:cNvSpPr/>
          <p:nvPr/>
        </p:nvSpPr>
        <p:spPr>
          <a:xfrm>
            <a:off x="0" y="949395"/>
            <a:ext cx="10969458" cy="1631216"/>
          </a:xfrm>
          <a:prstGeom prst="rect">
            <a:avLst/>
          </a:prstGeom>
        </p:spPr>
        <p:txBody>
          <a:bodyPr wrap="square">
            <a:spAutoFit/>
          </a:bodyPr>
          <a:lstStyle/>
          <a:p>
            <a:pPr algn="just"/>
            <a:r>
              <a:rPr lang="en-US" sz="2000" b="1" dirty="0">
                <a:effectLst>
                  <a:outerShdw blurRad="38100" dist="38100" dir="2700000" algn="tl">
                    <a:srgbClr val="000000">
                      <a:alpha val="43137"/>
                    </a:srgbClr>
                  </a:outerShdw>
                </a:effectLst>
                <a:latin typeface="Segoe Print" panose="02000600000000000000" pitchFamily="2" charset="0"/>
              </a:rPr>
              <a:t>Word embeddings are a class of techniques where individual words are represented as real-valued vectors in a predefined vector space. Each word is represented by a real-valued vector, often tens or hundreds of dimensions. This is contrasted to the thousands or millions of dimensions required for sparse word representations, such as a one-hot encoding.</a:t>
            </a:r>
            <a:endParaRPr lang="he-IL" sz="2000" b="1" dirty="0">
              <a:effectLst>
                <a:outerShdw blurRad="38100" dist="38100" dir="2700000" algn="tl">
                  <a:srgbClr val="000000">
                    <a:alpha val="43137"/>
                  </a:srgbClr>
                </a:outerShdw>
              </a:effectLst>
              <a:latin typeface="Segoe Print" panose="02000600000000000000" pitchFamily="2" charset="0"/>
            </a:endParaRPr>
          </a:p>
        </p:txBody>
      </p:sp>
      <p:sp>
        <p:nvSpPr>
          <p:cNvPr id="8" name="Rectangle 7">
            <a:extLst>
              <a:ext uri="{FF2B5EF4-FFF2-40B4-BE49-F238E27FC236}">
                <a16:creationId xmlns:a16="http://schemas.microsoft.com/office/drawing/2014/main" id="{CC037CBE-4A47-4252-A0EC-FE1ECA7238D5}"/>
              </a:ext>
            </a:extLst>
          </p:cNvPr>
          <p:cNvSpPr/>
          <p:nvPr/>
        </p:nvSpPr>
        <p:spPr>
          <a:xfrm>
            <a:off x="0" y="3183485"/>
            <a:ext cx="6629400" cy="1631216"/>
          </a:xfrm>
          <a:prstGeom prst="rect">
            <a:avLst/>
          </a:prstGeom>
        </p:spPr>
        <p:txBody>
          <a:bodyPr wrap="square">
            <a:spAutoFit/>
          </a:bodyPr>
          <a:lstStyle/>
          <a:p>
            <a:pPr fontAlgn="base"/>
            <a:r>
              <a:rPr lang="en-US" sz="2000" b="1" dirty="0">
                <a:effectLst>
                  <a:outerShdw blurRad="38100" dist="38100" dir="2700000" algn="tl">
                    <a:srgbClr val="000000">
                      <a:alpha val="43137"/>
                    </a:srgbClr>
                  </a:outerShdw>
                </a:effectLst>
                <a:latin typeface="Segoe Print" panose="02000600000000000000" pitchFamily="2" charset="0"/>
              </a:rPr>
              <a:t>The distributed representation is learned based on the usage of words. This allows words that are used in similar ways to result in having similar representations, naturally capturing their meaning.</a:t>
            </a:r>
          </a:p>
        </p:txBody>
      </p:sp>
      <p:pic>
        <p:nvPicPr>
          <p:cNvPr id="5" name="Picture 4">
            <a:extLst>
              <a:ext uri="{FF2B5EF4-FFF2-40B4-BE49-F238E27FC236}">
                <a16:creationId xmlns:a16="http://schemas.microsoft.com/office/drawing/2014/main" id="{D7B1F3D5-7788-4EEA-9CB1-3DC7280E7D01}"/>
              </a:ext>
            </a:extLst>
          </p:cNvPr>
          <p:cNvPicPr>
            <a:picLocks noChangeAspect="1"/>
          </p:cNvPicPr>
          <p:nvPr/>
        </p:nvPicPr>
        <p:blipFill>
          <a:blip r:embed="rId2"/>
          <a:stretch>
            <a:fillRect/>
          </a:stretch>
        </p:blipFill>
        <p:spPr>
          <a:xfrm>
            <a:off x="6774854" y="2567891"/>
            <a:ext cx="4247357" cy="3553913"/>
          </a:xfrm>
          <a:prstGeom prst="rect">
            <a:avLst/>
          </a:prstGeom>
        </p:spPr>
      </p:pic>
    </p:spTree>
    <p:extLst>
      <p:ext uri="{BB962C8B-B14F-4D97-AF65-F5344CB8AC3E}">
        <p14:creationId xmlns:p14="http://schemas.microsoft.com/office/powerpoint/2010/main" val="2015451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0287DF9-E881-4AA9-AB41-A54CD933D862}"/>
              </a:ext>
            </a:extLst>
          </p:cNvPr>
          <p:cNvSpPr/>
          <p:nvPr/>
        </p:nvSpPr>
        <p:spPr>
          <a:xfrm>
            <a:off x="4142580" y="97420"/>
            <a:ext cx="3906839" cy="584775"/>
          </a:xfrm>
          <a:prstGeom prst="rect">
            <a:avLst/>
          </a:prstGeom>
        </p:spPr>
        <p:txBody>
          <a:bodyPr wrap="none">
            <a:spAutoFit/>
          </a:bodyPr>
          <a:lstStyle/>
          <a:p>
            <a:pPr algn="ctr"/>
            <a:r>
              <a:rPr lang="en-US" sz="3200" b="1" dirty="0">
                <a:effectLst>
                  <a:outerShdw blurRad="38100" dist="38100" dir="2700000" algn="tl">
                    <a:srgbClr val="000000">
                      <a:alpha val="43137"/>
                    </a:srgbClr>
                  </a:outerShdw>
                </a:effectLst>
                <a:latin typeface="Segoe Print" panose="02000600000000000000" pitchFamily="2" charset="0"/>
              </a:rPr>
              <a:t>Transfer Learning</a:t>
            </a:r>
          </a:p>
        </p:txBody>
      </p:sp>
      <p:pic>
        <p:nvPicPr>
          <p:cNvPr id="4" name="9bb63c635377bd58d720d70d6e5ebf6e">
            <a:hlinkClick r:id="" action="ppaction://media"/>
            <a:extLst>
              <a:ext uri="{FF2B5EF4-FFF2-40B4-BE49-F238E27FC236}">
                <a16:creationId xmlns:a16="http://schemas.microsoft.com/office/drawing/2014/main" id="{B01791B8-0A88-4276-A5A4-ACB31AC3BA6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30016" y="5194850"/>
            <a:ext cx="4048859" cy="723818"/>
          </a:xfrm>
          <a:prstGeom prst="rect">
            <a:avLst/>
          </a:prstGeom>
        </p:spPr>
      </p:pic>
      <p:sp>
        <p:nvSpPr>
          <p:cNvPr id="2" name="Rectangle 1">
            <a:extLst>
              <a:ext uri="{FF2B5EF4-FFF2-40B4-BE49-F238E27FC236}">
                <a16:creationId xmlns:a16="http://schemas.microsoft.com/office/drawing/2014/main" id="{4DDE2EEC-E135-4998-A6C2-5ECEB0AF99D7}"/>
              </a:ext>
            </a:extLst>
          </p:cNvPr>
          <p:cNvSpPr/>
          <p:nvPr/>
        </p:nvSpPr>
        <p:spPr>
          <a:xfrm>
            <a:off x="0" y="939332"/>
            <a:ext cx="12192000" cy="2123658"/>
          </a:xfrm>
          <a:prstGeom prst="rect">
            <a:avLst/>
          </a:prstGeom>
        </p:spPr>
        <p:txBody>
          <a:bodyPr wrap="square">
            <a:spAutoFit/>
          </a:bodyPr>
          <a:lstStyle/>
          <a:p>
            <a:r>
              <a:rPr lang="en-US" sz="2200" b="1" dirty="0">
                <a:effectLst>
                  <a:outerShdw blurRad="38100" dist="38100" dir="2700000" algn="tl">
                    <a:srgbClr val="000000">
                      <a:alpha val="43137"/>
                    </a:srgbClr>
                  </a:outerShdw>
                </a:effectLst>
                <a:latin typeface="Segoe Print" panose="02000600000000000000" pitchFamily="2" charset="0"/>
              </a:rPr>
              <a:t>However, to train an embedding layer to understand the relations between words you would need to train it on large datasets beyond the scope of the supervised training datasets. and since this unsupervised learning process is lengthy and hard to properly evaluate we decided to utilize transfer learning and use pre-trained word embedding and use these representations for training a supervised target task using labelled data</a:t>
            </a:r>
            <a:endParaRPr lang="he-IL" sz="2200" b="1" dirty="0">
              <a:effectLst>
                <a:outerShdw blurRad="38100" dist="38100" dir="2700000" algn="tl">
                  <a:srgbClr val="000000">
                    <a:alpha val="43137"/>
                  </a:srgbClr>
                </a:outerShdw>
              </a:effectLst>
              <a:latin typeface="Segoe Print" panose="02000600000000000000" pitchFamily="2" charset="0"/>
            </a:endParaRPr>
          </a:p>
        </p:txBody>
      </p:sp>
      <p:sp>
        <p:nvSpPr>
          <p:cNvPr id="5" name="Rectangle 4">
            <a:extLst>
              <a:ext uri="{FF2B5EF4-FFF2-40B4-BE49-F238E27FC236}">
                <a16:creationId xmlns:a16="http://schemas.microsoft.com/office/drawing/2014/main" id="{4EECBFD7-6DED-427E-B3B5-FAE0CC2840A0}"/>
              </a:ext>
            </a:extLst>
          </p:cNvPr>
          <p:cNvSpPr/>
          <p:nvPr/>
        </p:nvSpPr>
        <p:spPr>
          <a:xfrm>
            <a:off x="-71897" y="4048636"/>
            <a:ext cx="8049419" cy="1107996"/>
          </a:xfrm>
          <a:prstGeom prst="rect">
            <a:avLst/>
          </a:prstGeom>
        </p:spPr>
        <p:txBody>
          <a:bodyPr wrap="square">
            <a:spAutoFit/>
          </a:bodyPr>
          <a:lstStyle/>
          <a:p>
            <a:r>
              <a:rPr lang="en-US" sz="2200" b="1" dirty="0">
                <a:effectLst>
                  <a:outerShdw blurRad="38100" dist="38100" dir="2700000" algn="tl">
                    <a:srgbClr val="000000">
                      <a:alpha val="43137"/>
                    </a:srgbClr>
                  </a:outerShdw>
                </a:effectLst>
                <a:latin typeface="Segoe Print" panose="02000600000000000000" pitchFamily="2" charset="0"/>
              </a:rPr>
              <a:t>in our project we decided to use </a:t>
            </a:r>
            <a:r>
              <a:rPr lang="en-US" sz="2200" b="1" dirty="0" err="1">
                <a:effectLst>
                  <a:outerShdw blurRad="38100" dist="38100" dir="2700000" algn="tl">
                    <a:srgbClr val="000000">
                      <a:alpha val="43137"/>
                    </a:srgbClr>
                  </a:outerShdw>
                </a:effectLst>
                <a:latin typeface="Segoe Print" panose="02000600000000000000" pitchFamily="2" charset="0"/>
              </a:rPr>
              <a:t>FastText</a:t>
            </a:r>
            <a:r>
              <a:rPr lang="en-US" sz="2200" b="1" dirty="0">
                <a:effectLst>
                  <a:outerShdw blurRad="38100" dist="38100" dir="2700000" algn="tl">
                    <a:srgbClr val="000000">
                      <a:alpha val="43137"/>
                    </a:srgbClr>
                  </a:outerShdw>
                </a:effectLst>
                <a:latin typeface="Segoe Print" panose="02000600000000000000" pitchFamily="2" charset="0"/>
              </a:rPr>
              <a:t> pre-trained word embeddings trained using CBOW to understand context and semantics</a:t>
            </a:r>
            <a:endParaRPr lang="he-IL" sz="2200" b="1" dirty="0">
              <a:effectLst>
                <a:outerShdw blurRad="38100" dist="38100" dir="2700000" algn="tl">
                  <a:srgbClr val="000000">
                    <a:alpha val="43137"/>
                  </a:srgbClr>
                </a:outerShdw>
              </a:effectLst>
              <a:latin typeface="Segoe Print" panose="02000600000000000000" pitchFamily="2" charset="0"/>
            </a:endParaRPr>
          </a:p>
        </p:txBody>
      </p:sp>
    </p:spTree>
    <p:extLst>
      <p:ext uri="{BB962C8B-B14F-4D97-AF65-F5344CB8AC3E}">
        <p14:creationId xmlns:p14="http://schemas.microsoft.com/office/powerpoint/2010/main" val="2872331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FC0069F-FFA9-4BEC-B4AB-7347AF5DAFBA}"/>
              </a:ext>
            </a:extLst>
          </p:cNvPr>
          <p:cNvSpPr/>
          <p:nvPr/>
        </p:nvSpPr>
        <p:spPr>
          <a:xfrm>
            <a:off x="4806223" y="126745"/>
            <a:ext cx="2579553" cy="523220"/>
          </a:xfrm>
          <a:prstGeom prst="rect">
            <a:avLst/>
          </a:prstGeom>
        </p:spPr>
        <p:txBody>
          <a:bodyPr wrap="none">
            <a:spAutoFit/>
          </a:bodyPr>
          <a:lstStyle/>
          <a:p>
            <a:pPr algn="ctr"/>
            <a:r>
              <a:rPr lang="en-US" sz="2800" b="1" dirty="0">
                <a:effectLst>
                  <a:outerShdw blurRad="38100" dist="38100" dir="2700000" algn="tl">
                    <a:srgbClr val="000000">
                      <a:alpha val="43137"/>
                    </a:srgbClr>
                  </a:outerShdw>
                </a:effectLst>
                <a:latin typeface="Segoe Print" panose="02000600000000000000" pitchFamily="2" charset="0"/>
              </a:rPr>
              <a:t>RNN - LSTM</a:t>
            </a:r>
          </a:p>
        </p:txBody>
      </p:sp>
      <p:sp>
        <p:nvSpPr>
          <p:cNvPr id="2" name="Rectangle 1">
            <a:extLst>
              <a:ext uri="{FF2B5EF4-FFF2-40B4-BE49-F238E27FC236}">
                <a16:creationId xmlns:a16="http://schemas.microsoft.com/office/drawing/2014/main" id="{F2DF8593-7DD1-42AA-93FC-95E239913801}"/>
              </a:ext>
            </a:extLst>
          </p:cNvPr>
          <p:cNvSpPr/>
          <p:nvPr/>
        </p:nvSpPr>
        <p:spPr>
          <a:xfrm>
            <a:off x="1" y="1043244"/>
            <a:ext cx="5662246" cy="2554545"/>
          </a:xfrm>
          <a:prstGeom prst="rect">
            <a:avLst/>
          </a:prstGeom>
        </p:spPr>
        <p:txBody>
          <a:bodyPr wrap="square">
            <a:spAutoFit/>
          </a:bodyPr>
          <a:lstStyle/>
          <a:p>
            <a:pPr algn="just"/>
            <a:r>
              <a:rPr lang="en-US" sz="2000" b="1" dirty="0">
                <a:effectLst>
                  <a:outerShdw blurRad="38100" dist="38100" dir="2700000" algn="tl">
                    <a:srgbClr val="000000">
                      <a:alpha val="43137"/>
                    </a:srgbClr>
                  </a:outerShdw>
                </a:effectLst>
                <a:latin typeface="Segoe Print" panose="02000600000000000000" pitchFamily="2" charset="0"/>
              </a:rPr>
              <a:t>Recurrent neural network is a type of neural network used to deal specifically with sequential data. Actually what makes RNN so powerful is the fact that it doesn't take into consideration just the actual input but also the previous input which allows it to memorize what happens previously.</a:t>
            </a:r>
            <a:endParaRPr lang="he-IL" sz="2000" b="1" dirty="0">
              <a:effectLst>
                <a:outerShdw blurRad="38100" dist="38100" dir="2700000" algn="tl">
                  <a:srgbClr val="000000">
                    <a:alpha val="43137"/>
                  </a:srgbClr>
                </a:outerShdw>
              </a:effectLst>
              <a:latin typeface="Segoe Print" panose="02000600000000000000" pitchFamily="2" charset="0"/>
            </a:endParaRPr>
          </a:p>
        </p:txBody>
      </p:sp>
      <p:pic>
        <p:nvPicPr>
          <p:cNvPr id="4" name="Picture 3">
            <a:extLst>
              <a:ext uri="{FF2B5EF4-FFF2-40B4-BE49-F238E27FC236}">
                <a16:creationId xmlns:a16="http://schemas.microsoft.com/office/drawing/2014/main" id="{7AFCF56C-6F81-4BCB-B69F-CEEA3F62E453}"/>
              </a:ext>
            </a:extLst>
          </p:cNvPr>
          <p:cNvPicPr>
            <a:picLocks noChangeAspect="1"/>
          </p:cNvPicPr>
          <p:nvPr/>
        </p:nvPicPr>
        <p:blipFill>
          <a:blip r:embed="rId2"/>
          <a:stretch>
            <a:fillRect/>
          </a:stretch>
        </p:blipFill>
        <p:spPr>
          <a:xfrm>
            <a:off x="199297" y="3780693"/>
            <a:ext cx="5102797" cy="2201176"/>
          </a:xfrm>
          <a:prstGeom prst="rect">
            <a:avLst/>
          </a:prstGeom>
        </p:spPr>
      </p:pic>
      <p:pic>
        <p:nvPicPr>
          <p:cNvPr id="6" name="Picture 5">
            <a:extLst>
              <a:ext uri="{FF2B5EF4-FFF2-40B4-BE49-F238E27FC236}">
                <a16:creationId xmlns:a16="http://schemas.microsoft.com/office/drawing/2014/main" id="{35D9F22C-9733-4CF4-B80C-0BF719DA6E30}"/>
              </a:ext>
            </a:extLst>
          </p:cNvPr>
          <p:cNvPicPr>
            <a:picLocks noChangeAspect="1"/>
          </p:cNvPicPr>
          <p:nvPr/>
        </p:nvPicPr>
        <p:blipFill>
          <a:blip r:embed="rId3"/>
          <a:stretch>
            <a:fillRect/>
          </a:stretch>
        </p:blipFill>
        <p:spPr>
          <a:xfrm>
            <a:off x="6647222" y="3641742"/>
            <a:ext cx="3851031" cy="2479078"/>
          </a:xfrm>
          <a:prstGeom prst="rect">
            <a:avLst/>
          </a:prstGeom>
        </p:spPr>
      </p:pic>
      <p:sp>
        <p:nvSpPr>
          <p:cNvPr id="8" name="Rectangle 7">
            <a:extLst>
              <a:ext uri="{FF2B5EF4-FFF2-40B4-BE49-F238E27FC236}">
                <a16:creationId xmlns:a16="http://schemas.microsoft.com/office/drawing/2014/main" id="{F0D09FCB-A343-4900-8FA3-03CA23A8D3D6}"/>
              </a:ext>
            </a:extLst>
          </p:cNvPr>
          <p:cNvSpPr/>
          <p:nvPr/>
        </p:nvSpPr>
        <p:spPr>
          <a:xfrm>
            <a:off x="6389077" y="1043243"/>
            <a:ext cx="5750171" cy="2554545"/>
          </a:xfrm>
          <a:prstGeom prst="rect">
            <a:avLst/>
          </a:prstGeom>
        </p:spPr>
        <p:txBody>
          <a:bodyPr wrap="square">
            <a:spAutoFit/>
          </a:bodyPr>
          <a:lstStyle/>
          <a:p>
            <a:pPr algn="just"/>
            <a:r>
              <a:rPr lang="en-US" sz="2000" b="1" dirty="0">
                <a:effectLst>
                  <a:outerShdw blurRad="38100" dist="38100" dir="2700000" algn="tl">
                    <a:srgbClr val="000000">
                      <a:alpha val="43137"/>
                    </a:srgbClr>
                  </a:outerShdw>
                </a:effectLst>
                <a:latin typeface="Segoe Print" panose="02000600000000000000" pitchFamily="2" charset="0"/>
              </a:rPr>
              <a:t>LSTM — Long short term memory is an improvement over RNN to address RNN’s failure to learn in the presence of past observations greater than 5–10 time steps between relevant input and target. LSTM does so by introducing a memory unit called “cell state”. This cell state carries information or context over longer steps</a:t>
            </a:r>
            <a:endParaRPr lang="he-IL" sz="2000" b="1" dirty="0">
              <a:effectLst>
                <a:outerShdw blurRad="38100" dist="38100" dir="2700000" algn="tl">
                  <a:srgbClr val="000000">
                    <a:alpha val="43137"/>
                  </a:srgbClr>
                </a:outerShdw>
              </a:effectLst>
              <a:latin typeface="Segoe Print" panose="02000600000000000000" pitchFamily="2" charset="0"/>
            </a:endParaRPr>
          </a:p>
        </p:txBody>
      </p:sp>
    </p:spTree>
    <p:extLst>
      <p:ext uri="{BB962C8B-B14F-4D97-AF65-F5344CB8AC3E}">
        <p14:creationId xmlns:p14="http://schemas.microsoft.com/office/powerpoint/2010/main" val="3827887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D8D6D8E-7FC4-47C3-911E-6F88C8C03120}"/>
              </a:ext>
            </a:extLst>
          </p:cNvPr>
          <p:cNvSpPr/>
          <p:nvPr/>
        </p:nvSpPr>
        <p:spPr>
          <a:xfrm>
            <a:off x="4540125" y="272534"/>
            <a:ext cx="3111749" cy="584775"/>
          </a:xfrm>
          <a:prstGeom prst="rect">
            <a:avLst/>
          </a:prstGeom>
        </p:spPr>
        <p:txBody>
          <a:bodyPr wrap="none">
            <a:spAutoFit/>
          </a:bodyPr>
          <a:lstStyle/>
          <a:p>
            <a:r>
              <a:rPr lang="en-US" sz="3200" b="1" dirty="0">
                <a:effectLst>
                  <a:outerShdw blurRad="38100" dist="38100" dir="2700000" algn="tl">
                    <a:srgbClr val="000000">
                      <a:alpha val="43137"/>
                    </a:srgbClr>
                  </a:outerShdw>
                </a:effectLst>
                <a:latin typeface="Segoe Print" panose="02000600000000000000" pitchFamily="2" charset="0"/>
              </a:rPr>
              <a:t>LSTM MODEL</a:t>
            </a:r>
            <a:endParaRPr lang="he-IL" sz="3200" dirty="0"/>
          </a:p>
        </p:txBody>
      </p:sp>
      <p:sp>
        <p:nvSpPr>
          <p:cNvPr id="4" name="Rectangle 3">
            <a:extLst>
              <a:ext uri="{FF2B5EF4-FFF2-40B4-BE49-F238E27FC236}">
                <a16:creationId xmlns:a16="http://schemas.microsoft.com/office/drawing/2014/main" id="{85E8FB6C-6027-4534-8AB0-1471FDBC0FFD}"/>
              </a:ext>
            </a:extLst>
          </p:cNvPr>
          <p:cNvSpPr/>
          <p:nvPr/>
        </p:nvSpPr>
        <p:spPr>
          <a:xfrm>
            <a:off x="4333337" y="857309"/>
            <a:ext cx="4097597" cy="369332"/>
          </a:xfrm>
          <a:prstGeom prst="rect">
            <a:avLst/>
          </a:prstGeom>
        </p:spPr>
        <p:txBody>
          <a:bodyPr wrap="none">
            <a:spAutoFit/>
          </a:bodyPr>
          <a:lstStyle/>
          <a:p>
            <a:r>
              <a:rPr lang="en-US" b="1" dirty="0">
                <a:effectLst>
                  <a:outerShdw blurRad="38100" dist="38100" dir="2700000" algn="tl">
                    <a:srgbClr val="000000">
                      <a:alpha val="43137"/>
                    </a:srgbClr>
                  </a:outerShdw>
                </a:effectLst>
                <a:latin typeface="Segoe Print" panose="02000600000000000000" pitchFamily="2" charset="0"/>
              </a:rPr>
              <a:t>91.2% Test Accuracy (30 epochs)</a:t>
            </a:r>
            <a:endParaRPr lang="he-IL" dirty="0"/>
          </a:p>
        </p:txBody>
      </p:sp>
      <p:pic>
        <p:nvPicPr>
          <p:cNvPr id="5" name="Picture 4">
            <a:extLst>
              <a:ext uri="{FF2B5EF4-FFF2-40B4-BE49-F238E27FC236}">
                <a16:creationId xmlns:a16="http://schemas.microsoft.com/office/drawing/2014/main" id="{61AD1918-6AAB-4241-9902-FAB84CD53B07}"/>
              </a:ext>
            </a:extLst>
          </p:cNvPr>
          <p:cNvPicPr>
            <a:picLocks noChangeAspect="1"/>
          </p:cNvPicPr>
          <p:nvPr/>
        </p:nvPicPr>
        <p:blipFill>
          <a:blip r:embed="rId2"/>
          <a:stretch>
            <a:fillRect/>
          </a:stretch>
        </p:blipFill>
        <p:spPr>
          <a:xfrm>
            <a:off x="2966600" y="1308702"/>
            <a:ext cx="6258798" cy="4410691"/>
          </a:xfrm>
          <a:prstGeom prst="rect">
            <a:avLst/>
          </a:prstGeom>
        </p:spPr>
      </p:pic>
    </p:spTree>
    <p:extLst>
      <p:ext uri="{BB962C8B-B14F-4D97-AF65-F5344CB8AC3E}">
        <p14:creationId xmlns:p14="http://schemas.microsoft.com/office/powerpoint/2010/main" val="18102139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D8D6D8E-7FC4-47C3-911E-6F88C8C03120}"/>
              </a:ext>
            </a:extLst>
          </p:cNvPr>
          <p:cNvSpPr/>
          <p:nvPr/>
        </p:nvSpPr>
        <p:spPr>
          <a:xfrm>
            <a:off x="2006579" y="49187"/>
            <a:ext cx="8178842" cy="584775"/>
          </a:xfrm>
          <a:prstGeom prst="rect">
            <a:avLst/>
          </a:prstGeom>
        </p:spPr>
        <p:txBody>
          <a:bodyPr wrap="none">
            <a:spAutoFit/>
          </a:bodyPr>
          <a:lstStyle/>
          <a:p>
            <a:r>
              <a:rPr lang="en-US" sz="3200" b="1" dirty="0">
                <a:effectLst>
                  <a:outerShdw blurRad="38100" dist="38100" dir="2700000" algn="tl">
                    <a:srgbClr val="000000">
                      <a:alpha val="43137"/>
                    </a:srgbClr>
                  </a:outerShdw>
                </a:effectLst>
                <a:latin typeface="Segoe Print" panose="02000600000000000000" pitchFamily="2" charset="0"/>
              </a:rPr>
              <a:t>Chrome Extension And How We Use It</a:t>
            </a:r>
            <a:endParaRPr lang="he-IL" sz="3200" dirty="0"/>
          </a:p>
        </p:txBody>
      </p:sp>
      <p:sp>
        <p:nvSpPr>
          <p:cNvPr id="6" name="Rectangle 5">
            <a:extLst>
              <a:ext uri="{FF2B5EF4-FFF2-40B4-BE49-F238E27FC236}">
                <a16:creationId xmlns:a16="http://schemas.microsoft.com/office/drawing/2014/main" id="{70A03B41-DE51-4515-A130-B36D82E525AA}"/>
              </a:ext>
            </a:extLst>
          </p:cNvPr>
          <p:cNvSpPr/>
          <p:nvPr/>
        </p:nvSpPr>
        <p:spPr>
          <a:xfrm>
            <a:off x="0" y="1017710"/>
            <a:ext cx="11142785" cy="1477328"/>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Chrome Extensions are small software programs that customize the browsing experience.</a:t>
            </a:r>
          </a:p>
          <a:p>
            <a:r>
              <a:rPr lang="en-US" b="1" dirty="0">
                <a:effectLst>
                  <a:outerShdw blurRad="38100" dist="38100" dir="2700000" algn="tl">
                    <a:srgbClr val="000000">
                      <a:alpha val="43137"/>
                    </a:srgbClr>
                  </a:outerShdw>
                </a:effectLst>
                <a:latin typeface="Segoe Print" panose="02000600000000000000" pitchFamily="2" charset="0"/>
              </a:rPr>
              <a:t>They enable users to tailor Chrome functionality and behavior to individual needs or preferences.</a:t>
            </a:r>
          </a:p>
          <a:p>
            <a:r>
              <a:rPr lang="en-US" b="1" dirty="0">
                <a:effectLst>
                  <a:outerShdw blurRad="38100" dist="38100" dir="2700000" algn="tl">
                    <a:srgbClr val="000000">
                      <a:alpha val="43137"/>
                    </a:srgbClr>
                  </a:outerShdw>
                </a:effectLst>
                <a:latin typeface="Segoe Print" panose="02000600000000000000" pitchFamily="2" charset="0"/>
              </a:rPr>
              <a:t>They are built on web technologies (HTML,CSS,JS)</a:t>
            </a:r>
          </a:p>
          <a:p>
            <a:endParaRPr lang="he-IL" dirty="0"/>
          </a:p>
        </p:txBody>
      </p:sp>
      <p:sp>
        <p:nvSpPr>
          <p:cNvPr id="7" name="Rectangle 6">
            <a:extLst>
              <a:ext uri="{FF2B5EF4-FFF2-40B4-BE49-F238E27FC236}">
                <a16:creationId xmlns:a16="http://schemas.microsoft.com/office/drawing/2014/main" id="{0AD3C9E4-70D3-49AD-8ED8-DE519B414726}"/>
              </a:ext>
            </a:extLst>
          </p:cNvPr>
          <p:cNvSpPr/>
          <p:nvPr/>
        </p:nvSpPr>
        <p:spPr>
          <a:xfrm>
            <a:off x="-1" y="2535848"/>
            <a:ext cx="11060723" cy="369332"/>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We let the user browse the web safely by censoring comments with an offensive/toxic intent.</a:t>
            </a:r>
            <a:endParaRPr lang="he-IL" dirty="0"/>
          </a:p>
        </p:txBody>
      </p:sp>
      <p:sp>
        <p:nvSpPr>
          <p:cNvPr id="8" name="Rectangle 7">
            <a:extLst>
              <a:ext uri="{FF2B5EF4-FFF2-40B4-BE49-F238E27FC236}">
                <a16:creationId xmlns:a16="http://schemas.microsoft.com/office/drawing/2014/main" id="{BB924007-90B4-456D-B225-D4089E0EECF0}"/>
              </a:ext>
            </a:extLst>
          </p:cNvPr>
          <p:cNvSpPr/>
          <p:nvPr/>
        </p:nvSpPr>
        <p:spPr>
          <a:xfrm>
            <a:off x="2922661" y="3198167"/>
            <a:ext cx="5687776" cy="461665"/>
          </a:xfrm>
          <a:prstGeom prst="rect">
            <a:avLst/>
          </a:prstGeom>
        </p:spPr>
        <p:txBody>
          <a:bodyPr wrap="none">
            <a:spAutoFit/>
          </a:bodyPr>
          <a:lstStyle/>
          <a:p>
            <a:r>
              <a:rPr lang="en-US" sz="2400" b="1" dirty="0">
                <a:effectLst>
                  <a:outerShdw blurRad="38100" dist="38100" dir="2700000" algn="tl">
                    <a:srgbClr val="000000">
                      <a:alpha val="43137"/>
                    </a:srgbClr>
                  </a:outerShdw>
                </a:effectLst>
                <a:latin typeface="Segoe Print" panose="02000600000000000000" pitchFamily="2" charset="0"/>
              </a:rPr>
              <a:t>How we manipulate the comments.</a:t>
            </a:r>
            <a:endParaRPr lang="he-IL" sz="2400" dirty="0"/>
          </a:p>
        </p:txBody>
      </p:sp>
      <p:sp>
        <p:nvSpPr>
          <p:cNvPr id="9" name="Rectangle 8">
            <a:extLst>
              <a:ext uri="{FF2B5EF4-FFF2-40B4-BE49-F238E27FC236}">
                <a16:creationId xmlns:a16="http://schemas.microsoft.com/office/drawing/2014/main" id="{E47EC912-751D-47B8-9FC0-2880D5BE529F}"/>
              </a:ext>
            </a:extLst>
          </p:cNvPr>
          <p:cNvSpPr/>
          <p:nvPr/>
        </p:nvSpPr>
        <p:spPr>
          <a:xfrm>
            <a:off x="5860" y="3952819"/>
            <a:ext cx="12186140" cy="1323439"/>
          </a:xfrm>
          <a:prstGeom prst="rect">
            <a:avLst/>
          </a:prstGeom>
        </p:spPr>
        <p:txBody>
          <a:bodyPr wrap="square">
            <a:spAutoFit/>
          </a:bodyPr>
          <a:lstStyle/>
          <a:p>
            <a:r>
              <a:rPr lang="en-US" sz="2000" b="1" dirty="0">
                <a:effectLst>
                  <a:outerShdw blurRad="38100" dist="38100" dir="2700000" algn="tl">
                    <a:srgbClr val="000000">
                      <a:alpha val="43137"/>
                    </a:srgbClr>
                  </a:outerShdw>
                </a:effectLst>
                <a:latin typeface="Segoe Print" panose="02000600000000000000" pitchFamily="2" charset="0"/>
              </a:rPr>
              <a:t>Every comment is identified by the same class id.</a:t>
            </a:r>
          </a:p>
          <a:p>
            <a:r>
              <a:rPr lang="en-US" sz="2000" b="1" dirty="0">
                <a:effectLst>
                  <a:outerShdw blurRad="38100" dist="38100" dir="2700000" algn="tl">
                    <a:srgbClr val="000000">
                      <a:alpha val="43137"/>
                    </a:srgbClr>
                  </a:outerShdw>
                </a:effectLst>
                <a:latin typeface="Segoe Print" panose="02000600000000000000" pitchFamily="2" charset="0"/>
              </a:rPr>
              <a:t>We iterate through all the elements that have the comment class id , then we send the element's text to the model, receive back an answer and censor/keep the text according to the model’s answer.</a:t>
            </a:r>
            <a:endParaRPr lang="he-IL" sz="2000" b="1" dirty="0">
              <a:effectLst>
                <a:outerShdw blurRad="38100" dist="38100" dir="2700000" algn="tl">
                  <a:srgbClr val="000000">
                    <a:alpha val="43137"/>
                  </a:srgbClr>
                </a:outerShdw>
              </a:effectLst>
              <a:latin typeface="Segoe Print" panose="02000600000000000000" pitchFamily="2" charset="0"/>
            </a:endParaRPr>
          </a:p>
        </p:txBody>
      </p:sp>
    </p:spTree>
    <p:extLst>
      <p:ext uri="{BB962C8B-B14F-4D97-AF65-F5344CB8AC3E}">
        <p14:creationId xmlns:p14="http://schemas.microsoft.com/office/powerpoint/2010/main" val="3628265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37C7E22-A021-474B-815E-9086BD7C0172}"/>
              </a:ext>
            </a:extLst>
          </p:cNvPr>
          <p:cNvSpPr/>
          <p:nvPr/>
        </p:nvSpPr>
        <p:spPr>
          <a:xfrm>
            <a:off x="4723741" y="-27474"/>
            <a:ext cx="2614818" cy="523220"/>
          </a:xfrm>
          <a:prstGeom prst="rect">
            <a:avLst/>
          </a:prstGeom>
        </p:spPr>
        <p:txBody>
          <a:bodyPr wrap="none">
            <a:spAutoFit/>
          </a:bodyPr>
          <a:lstStyle/>
          <a:p>
            <a:pPr algn="ctr"/>
            <a:r>
              <a:rPr lang="en-US" sz="2800" b="1" dirty="0">
                <a:effectLst>
                  <a:outerShdw blurRad="38100" dist="38100" dir="2700000" algn="tl">
                    <a:srgbClr val="000000">
                      <a:alpha val="43137"/>
                    </a:srgbClr>
                  </a:outerShdw>
                </a:effectLst>
                <a:latin typeface="Segoe Print" panose="02000600000000000000" pitchFamily="2" charset="0"/>
              </a:rPr>
              <a:t>How it works</a:t>
            </a:r>
          </a:p>
        </p:txBody>
      </p:sp>
      <p:sp>
        <p:nvSpPr>
          <p:cNvPr id="4" name="Rectangle 3">
            <a:extLst>
              <a:ext uri="{FF2B5EF4-FFF2-40B4-BE49-F238E27FC236}">
                <a16:creationId xmlns:a16="http://schemas.microsoft.com/office/drawing/2014/main" id="{34872A21-DCE9-4043-979E-50B392E4A535}"/>
              </a:ext>
            </a:extLst>
          </p:cNvPr>
          <p:cNvSpPr/>
          <p:nvPr/>
        </p:nvSpPr>
        <p:spPr>
          <a:xfrm>
            <a:off x="215922" y="1928104"/>
            <a:ext cx="1972124" cy="646331"/>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User enters Google chrome</a:t>
            </a:r>
            <a:endParaRPr lang="he-IL" dirty="0"/>
          </a:p>
        </p:txBody>
      </p:sp>
      <p:sp>
        <p:nvSpPr>
          <p:cNvPr id="5" name="Rectangle 4">
            <a:extLst>
              <a:ext uri="{FF2B5EF4-FFF2-40B4-BE49-F238E27FC236}">
                <a16:creationId xmlns:a16="http://schemas.microsoft.com/office/drawing/2014/main" id="{3AC12135-1C6D-4AC2-9293-E6A41B95D2E8}"/>
              </a:ext>
            </a:extLst>
          </p:cNvPr>
          <p:cNvSpPr/>
          <p:nvPr/>
        </p:nvSpPr>
        <p:spPr>
          <a:xfrm>
            <a:off x="4914241" y="1858822"/>
            <a:ext cx="2679668" cy="1477328"/>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Content script searches for all the comments and sends requests to Extension background</a:t>
            </a:r>
            <a:endParaRPr lang="he-IL" b="1" dirty="0">
              <a:effectLst>
                <a:outerShdw blurRad="38100" dist="38100" dir="2700000" algn="tl">
                  <a:srgbClr val="000000">
                    <a:alpha val="43137"/>
                  </a:srgbClr>
                </a:outerShdw>
              </a:effectLst>
              <a:latin typeface="Segoe Print" panose="02000600000000000000" pitchFamily="2" charset="0"/>
            </a:endParaRPr>
          </a:p>
        </p:txBody>
      </p:sp>
      <p:sp>
        <p:nvSpPr>
          <p:cNvPr id="8" name="Rectangle 7">
            <a:extLst>
              <a:ext uri="{FF2B5EF4-FFF2-40B4-BE49-F238E27FC236}">
                <a16:creationId xmlns:a16="http://schemas.microsoft.com/office/drawing/2014/main" id="{487CBE79-A0BB-4BA2-A375-74B3F2481D0B}"/>
              </a:ext>
            </a:extLst>
          </p:cNvPr>
          <p:cNvSpPr/>
          <p:nvPr/>
        </p:nvSpPr>
        <p:spPr>
          <a:xfrm>
            <a:off x="9564130" y="1832612"/>
            <a:ext cx="1972124" cy="1477328"/>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Extension’s background uses the model to classify each comment </a:t>
            </a:r>
            <a:endParaRPr lang="he-IL" b="1" dirty="0">
              <a:effectLst>
                <a:outerShdw blurRad="38100" dist="38100" dir="2700000" algn="tl">
                  <a:srgbClr val="000000">
                    <a:alpha val="43137"/>
                  </a:srgbClr>
                </a:outerShdw>
              </a:effectLst>
              <a:latin typeface="Segoe Print" panose="02000600000000000000" pitchFamily="2" charset="0"/>
            </a:endParaRPr>
          </a:p>
        </p:txBody>
      </p:sp>
      <p:sp>
        <p:nvSpPr>
          <p:cNvPr id="9" name="Rectangle 8">
            <a:extLst>
              <a:ext uri="{FF2B5EF4-FFF2-40B4-BE49-F238E27FC236}">
                <a16:creationId xmlns:a16="http://schemas.microsoft.com/office/drawing/2014/main" id="{4524AD43-8CD5-4CD3-8291-A90DB0EFBDA2}"/>
              </a:ext>
            </a:extLst>
          </p:cNvPr>
          <p:cNvSpPr/>
          <p:nvPr/>
        </p:nvSpPr>
        <p:spPr>
          <a:xfrm>
            <a:off x="2095848" y="4638780"/>
            <a:ext cx="1972124" cy="923330"/>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Extension responds back with the result</a:t>
            </a:r>
            <a:endParaRPr lang="he-IL" b="1" dirty="0">
              <a:effectLst>
                <a:outerShdw blurRad="38100" dist="38100" dir="2700000" algn="tl">
                  <a:srgbClr val="000000">
                    <a:alpha val="43137"/>
                  </a:srgbClr>
                </a:outerShdw>
              </a:effectLst>
              <a:latin typeface="Segoe Print" panose="02000600000000000000" pitchFamily="2" charset="0"/>
            </a:endParaRPr>
          </a:p>
        </p:txBody>
      </p:sp>
      <p:sp>
        <p:nvSpPr>
          <p:cNvPr id="10" name="Rectangle 9">
            <a:extLst>
              <a:ext uri="{FF2B5EF4-FFF2-40B4-BE49-F238E27FC236}">
                <a16:creationId xmlns:a16="http://schemas.microsoft.com/office/drawing/2014/main" id="{EF41C6F3-E5B0-4692-BCD7-466FDD8360E9}"/>
              </a:ext>
            </a:extLst>
          </p:cNvPr>
          <p:cNvSpPr/>
          <p:nvPr/>
        </p:nvSpPr>
        <p:spPr>
          <a:xfrm>
            <a:off x="9110091" y="4490303"/>
            <a:ext cx="2540691" cy="1477328"/>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Depending on response extension censors or keeps the comment on the web page</a:t>
            </a:r>
            <a:endParaRPr lang="he-IL" b="1" dirty="0">
              <a:effectLst>
                <a:outerShdw blurRad="38100" dist="38100" dir="2700000" algn="tl">
                  <a:srgbClr val="000000">
                    <a:alpha val="43137"/>
                  </a:srgbClr>
                </a:outerShdw>
              </a:effectLst>
              <a:latin typeface="Segoe Print" panose="02000600000000000000" pitchFamily="2" charset="0"/>
            </a:endParaRPr>
          </a:p>
        </p:txBody>
      </p:sp>
      <p:pic>
        <p:nvPicPr>
          <p:cNvPr id="12" name="Picture 11">
            <a:extLst>
              <a:ext uri="{FF2B5EF4-FFF2-40B4-BE49-F238E27FC236}">
                <a16:creationId xmlns:a16="http://schemas.microsoft.com/office/drawing/2014/main" id="{9EA8A7ED-796B-498E-9F9F-EDA6B0CDB242}"/>
              </a:ext>
            </a:extLst>
          </p:cNvPr>
          <p:cNvPicPr>
            <a:picLocks noChangeAspect="1"/>
          </p:cNvPicPr>
          <p:nvPr/>
        </p:nvPicPr>
        <p:blipFill>
          <a:blip r:embed="rId2"/>
          <a:stretch>
            <a:fillRect/>
          </a:stretch>
        </p:blipFill>
        <p:spPr>
          <a:xfrm>
            <a:off x="689894" y="758684"/>
            <a:ext cx="1100138" cy="1100138"/>
          </a:xfrm>
          <a:prstGeom prst="rect">
            <a:avLst/>
          </a:prstGeom>
        </p:spPr>
      </p:pic>
      <p:pic>
        <p:nvPicPr>
          <p:cNvPr id="13" name="Picture 12">
            <a:extLst>
              <a:ext uri="{FF2B5EF4-FFF2-40B4-BE49-F238E27FC236}">
                <a16:creationId xmlns:a16="http://schemas.microsoft.com/office/drawing/2014/main" id="{410FA082-783A-414D-AC65-65A3A1FCD45C}"/>
              </a:ext>
            </a:extLst>
          </p:cNvPr>
          <p:cNvPicPr>
            <a:picLocks noChangeAspect="1"/>
          </p:cNvPicPr>
          <p:nvPr/>
        </p:nvPicPr>
        <p:blipFill>
          <a:blip r:embed="rId3"/>
          <a:stretch>
            <a:fillRect/>
          </a:stretch>
        </p:blipFill>
        <p:spPr>
          <a:xfrm>
            <a:off x="9584875" y="626544"/>
            <a:ext cx="1232278" cy="1232278"/>
          </a:xfrm>
          <a:prstGeom prst="rect">
            <a:avLst/>
          </a:prstGeom>
        </p:spPr>
      </p:pic>
      <p:pic>
        <p:nvPicPr>
          <p:cNvPr id="14" name="Picture 13">
            <a:extLst>
              <a:ext uri="{FF2B5EF4-FFF2-40B4-BE49-F238E27FC236}">
                <a16:creationId xmlns:a16="http://schemas.microsoft.com/office/drawing/2014/main" id="{B4083D03-78F6-4A65-9330-61F970681ECC}"/>
              </a:ext>
            </a:extLst>
          </p:cNvPr>
          <p:cNvPicPr>
            <a:picLocks noChangeAspect="1"/>
          </p:cNvPicPr>
          <p:nvPr/>
        </p:nvPicPr>
        <p:blipFill>
          <a:blip r:embed="rId3"/>
          <a:stretch>
            <a:fillRect/>
          </a:stretch>
        </p:blipFill>
        <p:spPr>
          <a:xfrm>
            <a:off x="955768" y="4383039"/>
            <a:ext cx="1232278" cy="1232278"/>
          </a:xfrm>
          <a:prstGeom prst="rect">
            <a:avLst/>
          </a:prstGeom>
        </p:spPr>
      </p:pic>
      <p:pic>
        <p:nvPicPr>
          <p:cNvPr id="17" name="Picture 16">
            <a:extLst>
              <a:ext uri="{FF2B5EF4-FFF2-40B4-BE49-F238E27FC236}">
                <a16:creationId xmlns:a16="http://schemas.microsoft.com/office/drawing/2014/main" id="{C1AB7354-63D3-4868-99A2-83160CA202F9}"/>
              </a:ext>
            </a:extLst>
          </p:cNvPr>
          <p:cNvPicPr>
            <a:picLocks noChangeAspect="1"/>
          </p:cNvPicPr>
          <p:nvPr/>
        </p:nvPicPr>
        <p:blipFill>
          <a:blip r:embed="rId4"/>
          <a:stretch>
            <a:fillRect/>
          </a:stretch>
        </p:blipFill>
        <p:spPr>
          <a:xfrm>
            <a:off x="5541683" y="718566"/>
            <a:ext cx="765063" cy="1180373"/>
          </a:xfrm>
          <a:prstGeom prst="rect">
            <a:avLst/>
          </a:prstGeom>
        </p:spPr>
      </p:pic>
      <p:pic>
        <p:nvPicPr>
          <p:cNvPr id="19" name="Picture 18">
            <a:extLst>
              <a:ext uri="{FF2B5EF4-FFF2-40B4-BE49-F238E27FC236}">
                <a16:creationId xmlns:a16="http://schemas.microsoft.com/office/drawing/2014/main" id="{5BA8F17F-EDB7-4579-BEAD-C944A9429325}"/>
              </a:ext>
            </a:extLst>
          </p:cNvPr>
          <p:cNvPicPr>
            <a:picLocks noChangeAspect="1"/>
          </p:cNvPicPr>
          <p:nvPr/>
        </p:nvPicPr>
        <p:blipFill>
          <a:blip r:embed="rId5"/>
          <a:stretch>
            <a:fillRect/>
          </a:stretch>
        </p:blipFill>
        <p:spPr>
          <a:xfrm>
            <a:off x="7967159" y="4638780"/>
            <a:ext cx="1180373" cy="1180373"/>
          </a:xfrm>
          <a:prstGeom prst="rect">
            <a:avLst/>
          </a:prstGeom>
        </p:spPr>
      </p:pic>
      <p:sp>
        <p:nvSpPr>
          <p:cNvPr id="29" name="Arrow: Right 28">
            <a:extLst>
              <a:ext uri="{FF2B5EF4-FFF2-40B4-BE49-F238E27FC236}">
                <a16:creationId xmlns:a16="http://schemas.microsoft.com/office/drawing/2014/main" id="{124BE2CD-7D80-4935-AEC6-5895D1D2F8BA}"/>
              </a:ext>
            </a:extLst>
          </p:cNvPr>
          <p:cNvSpPr/>
          <p:nvPr/>
        </p:nvSpPr>
        <p:spPr>
          <a:xfrm>
            <a:off x="6972757" y="1168625"/>
            <a:ext cx="2423291" cy="27040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tx1"/>
              </a:solidFill>
            </a:endParaRPr>
          </a:p>
        </p:txBody>
      </p:sp>
      <p:cxnSp>
        <p:nvCxnSpPr>
          <p:cNvPr id="31" name="Straight Arrow Connector 30">
            <a:extLst>
              <a:ext uri="{FF2B5EF4-FFF2-40B4-BE49-F238E27FC236}">
                <a16:creationId xmlns:a16="http://schemas.microsoft.com/office/drawing/2014/main" id="{22775121-AB10-4CCD-B40C-8AAFC6EEDBFA}"/>
              </a:ext>
            </a:extLst>
          </p:cNvPr>
          <p:cNvCxnSpPr>
            <a:cxnSpLocks/>
          </p:cNvCxnSpPr>
          <p:nvPr/>
        </p:nvCxnSpPr>
        <p:spPr>
          <a:xfrm flipH="1">
            <a:off x="3352800" y="2765084"/>
            <a:ext cx="5985232" cy="161795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Arrow: Right 32">
            <a:extLst>
              <a:ext uri="{FF2B5EF4-FFF2-40B4-BE49-F238E27FC236}">
                <a16:creationId xmlns:a16="http://schemas.microsoft.com/office/drawing/2014/main" id="{D05A6BD6-4E5F-498E-B7C9-4F44EA737BFE}"/>
              </a:ext>
            </a:extLst>
          </p:cNvPr>
          <p:cNvSpPr/>
          <p:nvPr/>
        </p:nvSpPr>
        <p:spPr>
          <a:xfrm>
            <a:off x="2392193" y="1168625"/>
            <a:ext cx="2423291" cy="27040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tx1"/>
              </a:solidFill>
            </a:endParaRPr>
          </a:p>
        </p:txBody>
      </p:sp>
      <p:sp>
        <p:nvSpPr>
          <p:cNvPr id="34" name="Arrow: Right 33">
            <a:extLst>
              <a:ext uri="{FF2B5EF4-FFF2-40B4-BE49-F238E27FC236}">
                <a16:creationId xmlns:a16="http://schemas.microsoft.com/office/drawing/2014/main" id="{9D1DA6EC-0229-4FB3-BCB1-110637FF7153}"/>
              </a:ext>
            </a:extLst>
          </p:cNvPr>
          <p:cNvSpPr/>
          <p:nvPr/>
        </p:nvSpPr>
        <p:spPr>
          <a:xfrm>
            <a:off x="4549466" y="4965241"/>
            <a:ext cx="3044443" cy="283943"/>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solidFill>
                <a:schemeClr val="tx1"/>
              </a:solidFill>
            </a:endParaRPr>
          </a:p>
        </p:txBody>
      </p:sp>
    </p:spTree>
    <p:extLst>
      <p:ext uri="{BB962C8B-B14F-4D97-AF65-F5344CB8AC3E}">
        <p14:creationId xmlns:p14="http://schemas.microsoft.com/office/powerpoint/2010/main" val="2094380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6B1F4B-4598-465D-B290-3B85135E38D2}"/>
              </a:ext>
            </a:extLst>
          </p:cNvPr>
          <p:cNvSpPr/>
          <p:nvPr/>
        </p:nvSpPr>
        <p:spPr>
          <a:xfrm>
            <a:off x="3674504" y="247134"/>
            <a:ext cx="4842992" cy="707886"/>
          </a:xfrm>
          <a:prstGeom prst="rect">
            <a:avLst/>
          </a:prstGeom>
        </p:spPr>
        <p:txBody>
          <a:bodyPr wrap="none">
            <a:spAutoFit/>
          </a:bodyPr>
          <a:lstStyle/>
          <a:p>
            <a:r>
              <a:rPr lang="en-US" sz="4000" b="1" dirty="0">
                <a:effectLst>
                  <a:outerShdw blurRad="38100" dist="38100" dir="2700000" algn="tl">
                    <a:srgbClr val="000000">
                      <a:alpha val="43137"/>
                    </a:srgbClr>
                  </a:outerShdw>
                </a:effectLst>
                <a:latin typeface="Segoe Print" panose="02000600000000000000" pitchFamily="2" charset="0"/>
              </a:rPr>
              <a:t>No Server Needed</a:t>
            </a:r>
            <a:endParaRPr lang="he-IL" sz="4000" b="1" dirty="0">
              <a:effectLst>
                <a:outerShdw blurRad="38100" dist="38100" dir="2700000" algn="tl">
                  <a:srgbClr val="000000">
                    <a:alpha val="43137"/>
                  </a:srgbClr>
                </a:outerShdw>
              </a:effectLst>
              <a:latin typeface="Segoe Print" panose="02000600000000000000" pitchFamily="2" charset="0"/>
            </a:endParaRPr>
          </a:p>
        </p:txBody>
      </p:sp>
      <p:sp>
        <p:nvSpPr>
          <p:cNvPr id="3" name="Rectangle 2">
            <a:extLst>
              <a:ext uri="{FF2B5EF4-FFF2-40B4-BE49-F238E27FC236}">
                <a16:creationId xmlns:a16="http://schemas.microsoft.com/office/drawing/2014/main" id="{76B8B0B1-93A9-495B-8073-F2519C18639D}"/>
              </a:ext>
            </a:extLst>
          </p:cNvPr>
          <p:cNvSpPr/>
          <p:nvPr/>
        </p:nvSpPr>
        <p:spPr>
          <a:xfrm>
            <a:off x="261710" y="1948934"/>
            <a:ext cx="10969458" cy="1200329"/>
          </a:xfrm>
          <a:prstGeom prst="rect">
            <a:avLst/>
          </a:prstGeom>
        </p:spPr>
        <p:txBody>
          <a:bodyPr wrap="square">
            <a:spAutoFit/>
          </a:bodyPr>
          <a:lstStyle/>
          <a:p>
            <a:pPr marL="342900" indent="-342900">
              <a:buFont typeface="Arial" panose="020B0604020202020204" pitchFamily="34" charset="0"/>
              <a:buChar char="•"/>
            </a:pPr>
            <a:r>
              <a:rPr lang="en-US" sz="2400" b="1" dirty="0">
                <a:effectLst>
                  <a:outerShdw blurRad="38100" dist="38100" dir="2700000" algn="tl">
                    <a:srgbClr val="000000">
                      <a:alpha val="43137"/>
                    </a:srgbClr>
                  </a:outerShdw>
                </a:effectLst>
                <a:latin typeface="Segoe Print" panose="02000600000000000000" pitchFamily="2" charset="0"/>
              </a:rPr>
              <a:t>The RNN model was trained in python and converted to a </a:t>
            </a:r>
            <a:r>
              <a:rPr lang="en-US" sz="2400" b="1" dirty="0" err="1">
                <a:effectLst>
                  <a:outerShdw blurRad="38100" dist="38100" dir="2700000" algn="tl">
                    <a:srgbClr val="000000">
                      <a:alpha val="43137"/>
                    </a:srgbClr>
                  </a:outerShdw>
                </a:effectLst>
                <a:latin typeface="Segoe Print" panose="02000600000000000000" pitchFamily="2" charset="0"/>
              </a:rPr>
              <a:t>TensorFlowJs</a:t>
            </a:r>
            <a:r>
              <a:rPr lang="en-US" sz="2400" b="1" dirty="0">
                <a:effectLst>
                  <a:outerShdw blurRad="38100" dist="38100" dir="2700000" algn="tl">
                    <a:srgbClr val="000000">
                      <a:alpha val="43137"/>
                    </a:srgbClr>
                  </a:outerShdw>
                </a:effectLst>
                <a:latin typeface="Segoe Print" panose="02000600000000000000" pitchFamily="2" charset="0"/>
              </a:rPr>
              <a:t> model that is saved in local storage.</a:t>
            </a:r>
          </a:p>
          <a:p>
            <a:endParaRPr lang="he-IL" sz="2400" b="1" dirty="0"/>
          </a:p>
        </p:txBody>
      </p:sp>
      <p:sp>
        <p:nvSpPr>
          <p:cNvPr id="4" name="Rectangle 3">
            <a:extLst>
              <a:ext uri="{FF2B5EF4-FFF2-40B4-BE49-F238E27FC236}">
                <a16:creationId xmlns:a16="http://schemas.microsoft.com/office/drawing/2014/main" id="{72D77090-671D-4FFA-A34D-B122B0AC0EBC}"/>
              </a:ext>
            </a:extLst>
          </p:cNvPr>
          <p:cNvSpPr/>
          <p:nvPr/>
        </p:nvSpPr>
        <p:spPr>
          <a:xfrm>
            <a:off x="261710" y="3429000"/>
            <a:ext cx="10676321" cy="1200329"/>
          </a:xfrm>
          <a:prstGeom prst="rect">
            <a:avLst/>
          </a:prstGeom>
        </p:spPr>
        <p:txBody>
          <a:bodyPr wrap="none">
            <a:spAutoFit/>
          </a:bodyPr>
          <a:lstStyle/>
          <a:p>
            <a:pPr marL="342900" indent="-342900">
              <a:buFont typeface="Arial" panose="020B0604020202020204" pitchFamily="34" charset="0"/>
              <a:buChar char="•"/>
            </a:pPr>
            <a:r>
              <a:rPr lang="en-US" sz="2400" b="1" dirty="0">
                <a:effectLst>
                  <a:outerShdw blurRad="38100" dist="38100" dir="2700000" algn="tl">
                    <a:srgbClr val="000000">
                      <a:alpha val="43137"/>
                    </a:srgbClr>
                  </a:outerShdw>
                </a:effectLst>
                <a:latin typeface="Segoe Print" panose="02000600000000000000" pitchFamily="2" charset="0"/>
              </a:rPr>
              <a:t>The Extension loads the model whenever the user opens google</a:t>
            </a:r>
          </a:p>
          <a:p>
            <a:r>
              <a:rPr lang="en-US" sz="2400" b="1" dirty="0">
                <a:effectLst>
                  <a:outerShdw blurRad="38100" dist="38100" dir="2700000" algn="tl">
                    <a:srgbClr val="000000">
                      <a:alpha val="43137"/>
                    </a:srgbClr>
                  </a:outerShdw>
                </a:effectLst>
                <a:latin typeface="Segoe Print" panose="02000600000000000000" pitchFamily="2" charset="0"/>
              </a:rPr>
              <a:t>   chrome and then accesses it asynchronously for every comment, </a:t>
            </a:r>
          </a:p>
          <a:p>
            <a:r>
              <a:rPr lang="en-US" sz="2400" b="1" dirty="0">
                <a:effectLst>
                  <a:outerShdw blurRad="38100" dist="38100" dir="2700000" algn="tl">
                    <a:srgbClr val="000000">
                      <a:alpha val="43137"/>
                    </a:srgbClr>
                  </a:outerShdw>
                </a:effectLst>
                <a:latin typeface="Segoe Print" panose="02000600000000000000" pitchFamily="2" charset="0"/>
              </a:rPr>
              <a:t>   giving the user a fast latency-free experience</a:t>
            </a:r>
            <a:endParaRPr lang="en-US" sz="24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784922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3D691A7-946D-4760-8300-8F163764719E}"/>
              </a:ext>
            </a:extLst>
          </p:cNvPr>
          <p:cNvSpPr/>
          <p:nvPr/>
        </p:nvSpPr>
        <p:spPr>
          <a:xfrm>
            <a:off x="4275183" y="210405"/>
            <a:ext cx="3924300" cy="707886"/>
          </a:xfrm>
          <a:prstGeom prst="rect">
            <a:avLst/>
          </a:prstGeom>
        </p:spPr>
        <p:txBody>
          <a:bodyPr wrap="square">
            <a:spAutoFit/>
          </a:bodyPr>
          <a:lstStyle/>
          <a:p>
            <a:r>
              <a:rPr lang="en-US" sz="4000" b="1" dirty="0">
                <a:effectLst>
                  <a:outerShdw blurRad="38100" dist="38100" dir="2700000" algn="tl">
                    <a:srgbClr val="000000">
                      <a:alpha val="43137"/>
                    </a:srgbClr>
                  </a:outerShdw>
                </a:effectLst>
                <a:latin typeface="Segoe Print" panose="02000600000000000000" pitchFamily="2" charset="0"/>
              </a:rPr>
              <a:t>Technologies:</a:t>
            </a:r>
            <a:endParaRPr lang="he-IL" sz="4000" b="1" dirty="0">
              <a:effectLst>
                <a:outerShdw blurRad="38100" dist="38100" dir="2700000" algn="tl">
                  <a:srgbClr val="000000">
                    <a:alpha val="43137"/>
                  </a:srgbClr>
                </a:outerShdw>
              </a:effectLst>
              <a:latin typeface="Segoe Print" panose="02000600000000000000" pitchFamily="2" charset="0"/>
            </a:endParaRPr>
          </a:p>
        </p:txBody>
      </p:sp>
      <p:pic>
        <p:nvPicPr>
          <p:cNvPr id="3" name="Picture 20" descr="Html5 Css3 Logo Png - Html And Css Logo (820x600), Png Download">
            <a:extLst>
              <a:ext uri="{FF2B5EF4-FFF2-40B4-BE49-F238E27FC236}">
                <a16:creationId xmlns:a16="http://schemas.microsoft.com/office/drawing/2014/main" id="{9EA29E33-7931-4F4C-B966-215F5930D6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80" y="4531119"/>
            <a:ext cx="2218636" cy="162339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JavaScript Logo">
            <a:extLst>
              <a:ext uri="{FF2B5EF4-FFF2-40B4-BE49-F238E27FC236}">
                <a16:creationId xmlns:a16="http://schemas.microsoft.com/office/drawing/2014/main" id="{5C824CBD-6498-4F22-867F-FFF974BB6C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1670" y="4802285"/>
            <a:ext cx="1691534" cy="114631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a:extLst>
              <a:ext uri="{FF2B5EF4-FFF2-40B4-BE49-F238E27FC236}">
                <a16:creationId xmlns:a16="http://schemas.microsoft.com/office/drawing/2014/main" id="{C2203512-6095-442E-85C0-69A3D0D223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17334" y="4802285"/>
            <a:ext cx="1146313" cy="11463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2">
            <a:extLst>
              <a:ext uri="{FF2B5EF4-FFF2-40B4-BE49-F238E27FC236}">
                <a16:creationId xmlns:a16="http://schemas.microsoft.com/office/drawing/2014/main" id="{A437E67A-D43B-4303-90A6-E86BD9523C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38890" y="1161738"/>
            <a:ext cx="1003010" cy="109125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5E8CA0F-214E-40E4-A9FA-A5AA2691BCA4}"/>
              </a:ext>
            </a:extLst>
          </p:cNvPr>
          <p:cNvPicPr>
            <a:picLocks noChangeAspect="1"/>
          </p:cNvPicPr>
          <p:nvPr/>
        </p:nvPicPr>
        <p:blipFill>
          <a:blip r:embed="rId6"/>
          <a:stretch>
            <a:fillRect/>
          </a:stretch>
        </p:blipFill>
        <p:spPr>
          <a:xfrm>
            <a:off x="250283" y="1122589"/>
            <a:ext cx="1110911" cy="1388639"/>
          </a:xfrm>
          <a:prstGeom prst="rect">
            <a:avLst/>
          </a:prstGeom>
        </p:spPr>
      </p:pic>
      <p:pic>
        <p:nvPicPr>
          <p:cNvPr id="8" name="Picture 16">
            <a:extLst>
              <a:ext uri="{FF2B5EF4-FFF2-40B4-BE49-F238E27FC236}">
                <a16:creationId xmlns:a16="http://schemas.microsoft.com/office/drawing/2014/main" id="{303E4D5D-1DFB-429A-9F6A-6E11289ADD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91955" y="1122589"/>
            <a:ext cx="1388639" cy="138863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4">
            <a:extLst>
              <a:ext uri="{FF2B5EF4-FFF2-40B4-BE49-F238E27FC236}">
                <a16:creationId xmlns:a16="http://schemas.microsoft.com/office/drawing/2014/main" id="{B0F029AA-086D-4F7B-972D-289E2716337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00196" y="1110697"/>
            <a:ext cx="2548345" cy="127297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DFFB94AD-6EFB-42CD-A3D8-C7C22F890DBA}"/>
              </a:ext>
            </a:extLst>
          </p:cNvPr>
          <p:cNvPicPr>
            <a:picLocks noChangeAspect="1"/>
          </p:cNvPicPr>
          <p:nvPr/>
        </p:nvPicPr>
        <p:blipFill>
          <a:blip r:embed="rId9"/>
          <a:stretch>
            <a:fillRect/>
          </a:stretch>
        </p:blipFill>
        <p:spPr>
          <a:xfrm>
            <a:off x="2135551" y="1122589"/>
            <a:ext cx="1198108" cy="1388639"/>
          </a:xfrm>
          <a:prstGeom prst="rect">
            <a:avLst/>
          </a:prstGeom>
        </p:spPr>
      </p:pic>
      <p:pic>
        <p:nvPicPr>
          <p:cNvPr id="21" name="Picture 20">
            <a:extLst>
              <a:ext uri="{FF2B5EF4-FFF2-40B4-BE49-F238E27FC236}">
                <a16:creationId xmlns:a16="http://schemas.microsoft.com/office/drawing/2014/main" id="{A7E78BE1-B0DB-40F3-8FFC-4073B2169835}"/>
              </a:ext>
            </a:extLst>
          </p:cNvPr>
          <p:cNvPicPr>
            <a:picLocks noChangeAspect="1"/>
          </p:cNvPicPr>
          <p:nvPr/>
        </p:nvPicPr>
        <p:blipFill>
          <a:blip r:embed="rId10"/>
          <a:stretch>
            <a:fillRect/>
          </a:stretch>
        </p:blipFill>
        <p:spPr>
          <a:xfrm>
            <a:off x="4233937" y="4802285"/>
            <a:ext cx="1232278" cy="1232278"/>
          </a:xfrm>
          <a:prstGeom prst="rect">
            <a:avLst/>
          </a:prstGeom>
        </p:spPr>
      </p:pic>
      <p:pic>
        <p:nvPicPr>
          <p:cNvPr id="27" name="Picture 26">
            <a:extLst>
              <a:ext uri="{FF2B5EF4-FFF2-40B4-BE49-F238E27FC236}">
                <a16:creationId xmlns:a16="http://schemas.microsoft.com/office/drawing/2014/main" id="{F607D205-267E-4B32-A2A2-472482170A34}"/>
              </a:ext>
            </a:extLst>
          </p:cNvPr>
          <p:cNvPicPr>
            <a:picLocks noChangeAspect="1"/>
          </p:cNvPicPr>
          <p:nvPr/>
        </p:nvPicPr>
        <p:blipFill>
          <a:blip r:embed="rId11"/>
          <a:stretch>
            <a:fillRect/>
          </a:stretch>
        </p:blipFill>
        <p:spPr>
          <a:xfrm>
            <a:off x="5673178" y="4892125"/>
            <a:ext cx="1095379" cy="1056473"/>
          </a:xfrm>
          <a:prstGeom prst="rect">
            <a:avLst/>
          </a:prstGeom>
        </p:spPr>
      </p:pic>
      <p:pic>
        <p:nvPicPr>
          <p:cNvPr id="29" name="Picture 28">
            <a:extLst>
              <a:ext uri="{FF2B5EF4-FFF2-40B4-BE49-F238E27FC236}">
                <a16:creationId xmlns:a16="http://schemas.microsoft.com/office/drawing/2014/main" id="{65AFB412-0D7A-4A46-9993-972A86236371}"/>
              </a:ext>
            </a:extLst>
          </p:cNvPr>
          <p:cNvPicPr>
            <a:picLocks noChangeAspect="1"/>
          </p:cNvPicPr>
          <p:nvPr/>
        </p:nvPicPr>
        <p:blipFill>
          <a:blip r:embed="rId12"/>
          <a:stretch>
            <a:fillRect/>
          </a:stretch>
        </p:blipFill>
        <p:spPr>
          <a:xfrm>
            <a:off x="313451" y="3007047"/>
            <a:ext cx="2916438" cy="843905"/>
          </a:xfrm>
          <a:prstGeom prst="rect">
            <a:avLst/>
          </a:prstGeom>
        </p:spPr>
      </p:pic>
      <p:sp>
        <p:nvSpPr>
          <p:cNvPr id="12" name="Rectangle 11">
            <a:extLst>
              <a:ext uri="{FF2B5EF4-FFF2-40B4-BE49-F238E27FC236}">
                <a16:creationId xmlns:a16="http://schemas.microsoft.com/office/drawing/2014/main" id="{3EC11D12-6A71-4721-913F-BA68EEAB218D}"/>
              </a:ext>
            </a:extLst>
          </p:cNvPr>
          <p:cNvSpPr/>
          <p:nvPr/>
        </p:nvSpPr>
        <p:spPr>
          <a:xfrm>
            <a:off x="3134222" y="4531119"/>
            <a:ext cx="2286203" cy="369332"/>
          </a:xfrm>
          <a:prstGeom prst="rect">
            <a:avLst/>
          </a:prstGeom>
        </p:spPr>
        <p:txBody>
          <a:bodyPr wrap="none">
            <a:spAutoFit/>
          </a:bodyPr>
          <a:lstStyle/>
          <a:p>
            <a:r>
              <a:rPr lang="en-US" b="1" dirty="0">
                <a:effectLst>
                  <a:outerShdw blurRad="38100" dist="38100" dir="2700000" algn="tl">
                    <a:srgbClr val="000000">
                      <a:alpha val="43137"/>
                    </a:srgbClr>
                  </a:outerShdw>
                </a:effectLst>
                <a:latin typeface="Segoe Print" panose="02000600000000000000" pitchFamily="2" charset="0"/>
              </a:rPr>
              <a:t>Chrome Extension</a:t>
            </a:r>
            <a:endParaRPr lang="he-IL" dirty="0"/>
          </a:p>
        </p:txBody>
      </p:sp>
      <p:pic>
        <p:nvPicPr>
          <p:cNvPr id="13" name="Picture 12">
            <a:extLst>
              <a:ext uri="{FF2B5EF4-FFF2-40B4-BE49-F238E27FC236}">
                <a16:creationId xmlns:a16="http://schemas.microsoft.com/office/drawing/2014/main" id="{F55D2CA3-9A96-4226-8F36-2335C9A8A3BF}"/>
              </a:ext>
            </a:extLst>
          </p:cNvPr>
          <p:cNvPicPr>
            <a:picLocks noChangeAspect="1"/>
          </p:cNvPicPr>
          <p:nvPr/>
        </p:nvPicPr>
        <p:blipFill>
          <a:blip r:embed="rId13"/>
          <a:stretch>
            <a:fillRect/>
          </a:stretch>
        </p:blipFill>
        <p:spPr>
          <a:xfrm>
            <a:off x="3609086" y="2905708"/>
            <a:ext cx="1309121" cy="982597"/>
          </a:xfrm>
          <a:prstGeom prst="rect">
            <a:avLst/>
          </a:prstGeom>
        </p:spPr>
      </p:pic>
    </p:spTree>
    <p:extLst>
      <p:ext uri="{BB962C8B-B14F-4D97-AF65-F5344CB8AC3E}">
        <p14:creationId xmlns:p14="http://schemas.microsoft.com/office/powerpoint/2010/main" val="41937004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224;p40">
            <a:extLst>
              <a:ext uri="{FF2B5EF4-FFF2-40B4-BE49-F238E27FC236}">
                <a16:creationId xmlns:a16="http://schemas.microsoft.com/office/drawing/2014/main" id="{699BF1F5-2C48-4221-A9F4-16942F41F136}"/>
              </a:ext>
            </a:extLst>
          </p:cNvPr>
          <p:cNvSpPr txBox="1">
            <a:spLocks/>
          </p:cNvSpPr>
          <p:nvPr/>
        </p:nvSpPr>
        <p:spPr>
          <a:xfrm>
            <a:off x="3671850" y="0"/>
            <a:ext cx="4848300" cy="785948"/>
          </a:xfrm>
          <a:prstGeom prst="rect">
            <a:avLst/>
          </a:prstGeom>
        </p:spPr>
        <p:txBody>
          <a:bodyPr spcFirstLastPara="1" wrap="square" lIns="91425" tIns="91425" rIns="91425" bIns="91425" anchor="b" anchorCtr="0">
            <a:noAutofit/>
          </a:bodyPr>
          <a:lstStyle>
            <a:lvl1pPr algn="l" defTabSz="914400" rtl="1"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ctr" rtl="0">
              <a:spcBef>
                <a:spcPts val="0"/>
              </a:spcBef>
            </a:pPr>
            <a:r>
              <a:rPr lang="en-US" sz="3600" b="1" dirty="0">
                <a:effectLst>
                  <a:outerShdw blurRad="38100" dist="38100" dir="2700000" algn="tl">
                    <a:srgbClr val="000000">
                      <a:alpha val="43137"/>
                    </a:srgbClr>
                  </a:outerShdw>
                </a:effectLst>
                <a:latin typeface="Segoe Print" panose="02000600000000000000" pitchFamily="2" charset="0"/>
              </a:rPr>
              <a:t>Demonstration</a:t>
            </a:r>
          </a:p>
        </p:txBody>
      </p:sp>
      <p:pic>
        <p:nvPicPr>
          <p:cNvPr id="7" name="part1_aAdo2nPD">
            <a:hlinkClick r:id="" action="ppaction://media"/>
            <a:extLst>
              <a:ext uri="{FF2B5EF4-FFF2-40B4-BE49-F238E27FC236}">
                <a16:creationId xmlns:a16="http://schemas.microsoft.com/office/drawing/2014/main" id="{346E6956-EB7D-4767-A0C1-DB72433B35E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3448"/>
            <a:ext cx="12192000" cy="6881448"/>
          </a:xfrm>
          <a:prstGeom prst="rect">
            <a:avLst/>
          </a:prstGeom>
        </p:spPr>
      </p:pic>
    </p:spTree>
    <p:extLst>
      <p:ext uri="{BB962C8B-B14F-4D97-AF65-F5344CB8AC3E}">
        <p14:creationId xmlns:p14="http://schemas.microsoft.com/office/powerpoint/2010/main" val="484025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1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23;p40">
            <a:extLst>
              <a:ext uri="{FF2B5EF4-FFF2-40B4-BE49-F238E27FC236}">
                <a16:creationId xmlns:a16="http://schemas.microsoft.com/office/drawing/2014/main" id="{2B92287E-D398-4B97-9AD8-0DEF7DFE579D}"/>
              </a:ext>
            </a:extLst>
          </p:cNvPr>
          <p:cNvSpPr txBox="1">
            <a:spLocks/>
          </p:cNvSpPr>
          <p:nvPr/>
        </p:nvSpPr>
        <p:spPr>
          <a:xfrm>
            <a:off x="1397925" y="3355453"/>
            <a:ext cx="6887625" cy="695066"/>
          </a:xfrm>
          <a:prstGeom prst="rect">
            <a:avLst/>
          </a:prstGeom>
        </p:spPr>
        <p:txBody>
          <a:bodyPr spcFirstLastPara="1" wrap="square" lIns="91425" tIns="91425" rIns="91425" bIns="91425" anchor="t" anchorCtr="0">
            <a:noAutofit/>
          </a:bodyPr>
          <a:lstStyle>
            <a:lvl1pPr marL="228600" indent="-228600" algn="r" defTabSz="914400" rtl="1"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r" defTabSz="914400" rtl="1"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l" rtl="0">
              <a:buNone/>
            </a:pPr>
            <a:r>
              <a:rPr lang="en-US" sz="2400" dirty="0"/>
              <a:t>Now we would like to answer your questions</a:t>
            </a:r>
          </a:p>
        </p:txBody>
      </p:sp>
      <p:sp>
        <p:nvSpPr>
          <p:cNvPr id="3" name="Google Shape;224;p40">
            <a:extLst>
              <a:ext uri="{FF2B5EF4-FFF2-40B4-BE49-F238E27FC236}">
                <a16:creationId xmlns:a16="http://schemas.microsoft.com/office/drawing/2014/main" id="{ED565BA9-EAE1-4A96-A62D-F84498CBC0BC}"/>
              </a:ext>
            </a:extLst>
          </p:cNvPr>
          <p:cNvSpPr txBox="1">
            <a:spLocks/>
          </p:cNvSpPr>
          <p:nvPr/>
        </p:nvSpPr>
        <p:spPr>
          <a:xfrm>
            <a:off x="4067100" y="1119448"/>
            <a:ext cx="3867300" cy="2054100"/>
          </a:xfrm>
          <a:prstGeom prst="rect">
            <a:avLst/>
          </a:prstGeom>
        </p:spPr>
        <p:txBody>
          <a:bodyPr spcFirstLastPara="1" wrap="square" lIns="91425" tIns="91425" rIns="91425" bIns="91425" anchor="b" anchorCtr="0">
            <a:noAutofit/>
          </a:bodyPr>
          <a:lstStyle>
            <a:lvl1pPr algn="l" defTabSz="914400" rtl="1"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ctr" rtl="0">
              <a:spcBef>
                <a:spcPts val="0"/>
              </a:spcBef>
            </a:pPr>
            <a:r>
              <a:rPr lang="en-US" sz="3600" b="1" dirty="0">
                <a:effectLst>
                  <a:outerShdw blurRad="38100" dist="38100" dir="2700000" algn="tl">
                    <a:srgbClr val="000000">
                      <a:alpha val="43137"/>
                    </a:srgbClr>
                  </a:outerShdw>
                </a:effectLst>
                <a:latin typeface="Segoe Print" panose="02000600000000000000" pitchFamily="2" charset="0"/>
              </a:rPr>
              <a:t>Thank you!</a:t>
            </a:r>
          </a:p>
        </p:txBody>
      </p:sp>
      <p:cxnSp>
        <p:nvCxnSpPr>
          <p:cNvPr id="4" name="Google Shape;225;p40">
            <a:extLst>
              <a:ext uri="{FF2B5EF4-FFF2-40B4-BE49-F238E27FC236}">
                <a16:creationId xmlns:a16="http://schemas.microsoft.com/office/drawing/2014/main" id="{82698843-4B7C-45F3-A107-9783A0D83B21}"/>
              </a:ext>
            </a:extLst>
          </p:cNvPr>
          <p:cNvCxnSpPr/>
          <p:nvPr/>
        </p:nvCxnSpPr>
        <p:spPr>
          <a:xfrm>
            <a:off x="5998350" y="2237450"/>
            <a:ext cx="4574400" cy="0"/>
          </a:xfrm>
          <a:prstGeom prst="straightConnector1">
            <a:avLst/>
          </a:prstGeom>
          <a:noFill/>
          <a:ln w="9525" cap="flat" cmpd="sng">
            <a:solidFill>
              <a:srgbClr val="434343"/>
            </a:solidFill>
            <a:prstDash val="solid"/>
            <a:round/>
            <a:headEnd type="none" w="med" len="med"/>
            <a:tailEnd type="none" w="med" len="med"/>
          </a:ln>
        </p:spPr>
      </p:cxnSp>
      <p:cxnSp>
        <p:nvCxnSpPr>
          <p:cNvPr id="5" name="Google Shape;226;p40">
            <a:extLst>
              <a:ext uri="{FF2B5EF4-FFF2-40B4-BE49-F238E27FC236}">
                <a16:creationId xmlns:a16="http://schemas.microsoft.com/office/drawing/2014/main" id="{9AAEEAB3-CF34-4AB1-ABBF-DB4AA67E004F}"/>
              </a:ext>
            </a:extLst>
          </p:cNvPr>
          <p:cNvCxnSpPr/>
          <p:nvPr/>
        </p:nvCxnSpPr>
        <p:spPr>
          <a:xfrm>
            <a:off x="1428750" y="4311125"/>
            <a:ext cx="4574400" cy="0"/>
          </a:xfrm>
          <a:prstGeom prst="straightConnector1">
            <a:avLst/>
          </a:prstGeom>
          <a:noFill/>
          <a:ln w="9525" cap="flat" cmpd="sng">
            <a:solidFill>
              <a:srgbClr val="434343"/>
            </a:solidFill>
            <a:prstDash val="solid"/>
            <a:round/>
            <a:headEnd type="none" w="med" len="med"/>
            <a:tailEnd type="none" w="med" len="med"/>
          </a:ln>
        </p:spPr>
      </p:cxnSp>
    </p:spTree>
    <p:extLst>
      <p:ext uri="{BB962C8B-B14F-4D97-AF65-F5344CB8AC3E}">
        <p14:creationId xmlns:p14="http://schemas.microsoft.com/office/powerpoint/2010/main" val="3806005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1000"/>
                                        <p:tgtEl>
                                          <p:spTgt spid="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09D385E-787D-4694-97A3-B72D07A7CFD6}"/>
              </a:ext>
            </a:extLst>
          </p:cNvPr>
          <p:cNvSpPr/>
          <p:nvPr/>
        </p:nvSpPr>
        <p:spPr>
          <a:xfrm>
            <a:off x="3729006" y="170934"/>
            <a:ext cx="4705134" cy="584775"/>
          </a:xfrm>
          <a:prstGeom prst="rect">
            <a:avLst/>
          </a:prstGeom>
        </p:spPr>
        <p:txBody>
          <a:bodyPr wrap="none">
            <a:spAutoFit/>
          </a:bodyPr>
          <a:lstStyle/>
          <a:p>
            <a:r>
              <a:rPr lang="en-US" sz="3200" b="1" u="sng" dirty="0">
                <a:effectLst>
                  <a:outerShdw blurRad="38100" dist="38100" dir="2700000" algn="tl">
                    <a:srgbClr val="000000">
                      <a:alpha val="43137"/>
                    </a:srgbClr>
                  </a:outerShdw>
                </a:effectLst>
                <a:latin typeface="Segoe Print" panose="02000600000000000000" pitchFamily="2" charset="0"/>
              </a:rPr>
              <a:t>Why Filter Comments</a:t>
            </a:r>
            <a:endParaRPr lang="he-IL" sz="3200" b="1" u="sng" dirty="0">
              <a:effectLst>
                <a:outerShdw blurRad="38100" dist="38100" dir="2700000" algn="tl">
                  <a:srgbClr val="000000">
                    <a:alpha val="43137"/>
                  </a:srgbClr>
                </a:outerShdw>
              </a:effectLst>
              <a:latin typeface="Segoe Print" panose="02000600000000000000" pitchFamily="2" charset="0"/>
            </a:endParaRPr>
          </a:p>
        </p:txBody>
      </p:sp>
      <p:sp>
        <p:nvSpPr>
          <p:cNvPr id="4" name="Rectangle 3">
            <a:extLst>
              <a:ext uri="{FF2B5EF4-FFF2-40B4-BE49-F238E27FC236}">
                <a16:creationId xmlns:a16="http://schemas.microsoft.com/office/drawing/2014/main" id="{664A1EE6-567C-4F81-AFA5-642BEAED7784}"/>
              </a:ext>
            </a:extLst>
          </p:cNvPr>
          <p:cNvSpPr/>
          <p:nvPr/>
        </p:nvSpPr>
        <p:spPr>
          <a:xfrm>
            <a:off x="266700" y="1173490"/>
            <a:ext cx="11696700" cy="1446550"/>
          </a:xfrm>
          <a:prstGeom prst="rect">
            <a:avLst/>
          </a:prstGeom>
        </p:spPr>
        <p:txBody>
          <a:bodyPr wrap="square">
            <a:spAutoFit/>
          </a:bodyPr>
          <a:lstStyle/>
          <a:p>
            <a:pPr marL="342900" indent="-342900">
              <a:buFont typeface="Arial" panose="020B0604020202020204" pitchFamily="34" charset="0"/>
              <a:buChar char="•"/>
            </a:pPr>
            <a:r>
              <a:rPr lang="en-US" sz="2200" b="1" dirty="0">
                <a:effectLst>
                  <a:outerShdw blurRad="38100" dist="38100" dir="2700000" algn="tl">
                    <a:srgbClr val="000000">
                      <a:alpha val="43137"/>
                    </a:srgbClr>
                  </a:outerShdw>
                </a:effectLst>
                <a:latin typeface="Segoe Print" panose="02000600000000000000" pitchFamily="2" charset="0"/>
              </a:rPr>
              <a:t> The internet has permeated nearly every aspect of our lives. </a:t>
            </a:r>
          </a:p>
          <a:p>
            <a:r>
              <a:rPr lang="en-US" sz="2200" b="1" dirty="0">
                <a:effectLst>
                  <a:outerShdw blurRad="38100" dist="38100" dir="2700000" algn="tl">
                    <a:srgbClr val="000000">
                      <a:alpha val="43137"/>
                    </a:srgbClr>
                  </a:outerShdw>
                </a:effectLst>
                <a:latin typeface="Segoe Print" panose="02000600000000000000" pitchFamily="2" charset="0"/>
              </a:rPr>
              <a:t>    the internet has everything, its where we work , learn , hang out and find  	solutions to any question we have.</a:t>
            </a:r>
          </a:p>
          <a:p>
            <a:endParaRPr lang="en-US" sz="2200" b="1" dirty="0">
              <a:effectLst>
                <a:outerShdw blurRad="38100" dist="38100" dir="2700000" algn="tl">
                  <a:srgbClr val="000000">
                    <a:alpha val="43137"/>
                  </a:srgbClr>
                </a:outerShdw>
              </a:effectLst>
              <a:latin typeface="Segoe Print" panose="02000600000000000000" pitchFamily="2" charset="0"/>
            </a:endParaRPr>
          </a:p>
        </p:txBody>
      </p:sp>
      <p:sp>
        <p:nvSpPr>
          <p:cNvPr id="5" name="Rectangle 4">
            <a:extLst>
              <a:ext uri="{FF2B5EF4-FFF2-40B4-BE49-F238E27FC236}">
                <a16:creationId xmlns:a16="http://schemas.microsoft.com/office/drawing/2014/main" id="{D3A1EBF7-D05F-42F2-A26B-7F04ECF4B489}"/>
              </a:ext>
            </a:extLst>
          </p:cNvPr>
          <p:cNvSpPr/>
          <p:nvPr/>
        </p:nvSpPr>
        <p:spPr>
          <a:xfrm>
            <a:off x="266700" y="2822188"/>
            <a:ext cx="11696700" cy="1446550"/>
          </a:xfrm>
          <a:prstGeom prst="rect">
            <a:avLst/>
          </a:prstGeom>
        </p:spPr>
        <p:txBody>
          <a:bodyPr wrap="square">
            <a:spAutoFit/>
          </a:bodyPr>
          <a:lstStyle/>
          <a:p>
            <a:pPr marL="285750" indent="-285750">
              <a:buFont typeface="Arial" panose="020B0604020202020204" pitchFamily="34" charset="0"/>
              <a:buChar char="•"/>
            </a:pPr>
            <a:r>
              <a:rPr lang="en-US" sz="2200" b="1" dirty="0">
                <a:effectLst>
                  <a:outerShdw blurRad="38100" dist="38100" dir="2700000" algn="tl">
                    <a:srgbClr val="000000">
                      <a:alpha val="43137"/>
                    </a:srgbClr>
                  </a:outerShdw>
                </a:effectLst>
                <a:latin typeface="Segoe Print" panose="02000600000000000000" pitchFamily="2" charset="0"/>
              </a:rPr>
              <a:t>Yet the internet also has users who use the guise of anonymity to insult and spread hate, creating a toxic environment. Many sites , like Reddit , don’t have a safe mode that prevents the appearance of these comments ,that can offend , enrage or mentally harm other users of the internet.</a:t>
            </a:r>
          </a:p>
        </p:txBody>
      </p:sp>
      <p:sp>
        <p:nvSpPr>
          <p:cNvPr id="6" name="Rectangle 5">
            <a:extLst>
              <a:ext uri="{FF2B5EF4-FFF2-40B4-BE49-F238E27FC236}">
                <a16:creationId xmlns:a16="http://schemas.microsoft.com/office/drawing/2014/main" id="{E6FDD020-8574-48A4-8DD9-1F826D69790D}"/>
              </a:ext>
            </a:extLst>
          </p:cNvPr>
          <p:cNvSpPr/>
          <p:nvPr/>
        </p:nvSpPr>
        <p:spPr>
          <a:xfrm>
            <a:off x="700975" y="4745623"/>
            <a:ext cx="10028130" cy="769441"/>
          </a:xfrm>
          <a:prstGeom prst="rect">
            <a:avLst/>
          </a:prstGeom>
        </p:spPr>
        <p:txBody>
          <a:bodyPr wrap="none">
            <a:spAutoFit/>
          </a:bodyPr>
          <a:lstStyle/>
          <a:p>
            <a:r>
              <a:rPr lang="en-US" sz="2200" b="1" dirty="0">
                <a:effectLst>
                  <a:outerShdw blurRad="38100" dist="38100" dir="2700000" algn="tl">
                    <a:srgbClr val="000000">
                      <a:alpha val="43137"/>
                    </a:srgbClr>
                  </a:outerShdw>
                </a:effectLst>
                <a:latin typeface="Segoe Print" panose="02000600000000000000" pitchFamily="2" charset="0"/>
              </a:rPr>
              <a:t>This is exactly the reason why filtering is needed, to ensure </a:t>
            </a:r>
          </a:p>
          <a:p>
            <a:r>
              <a:rPr lang="en-US" sz="2200" b="1" dirty="0">
                <a:effectLst>
                  <a:outerShdw blurRad="38100" dist="38100" dir="2700000" algn="tl">
                    <a:srgbClr val="000000">
                      <a:alpha val="43137"/>
                    </a:srgbClr>
                  </a:outerShdw>
                </a:effectLst>
                <a:latin typeface="Segoe Print" panose="02000600000000000000" pitchFamily="2" charset="0"/>
              </a:rPr>
              <a:t>an overall good environment for the average user that surfs the net</a:t>
            </a:r>
          </a:p>
        </p:txBody>
      </p:sp>
    </p:spTree>
    <p:extLst>
      <p:ext uri="{BB962C8B-B14F-4D97-AF65-F5344CB8AC3E}">
        <p14:creationId xmlns:p14="http://schemas.microsoft.com/office/powerpoint/2010/main" val="3211660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0F9E1A4-1C83-4547-82D2-AAB98EC4E8F4}"/>
              </a:ext>
            </a:extLst>
          </p:cNvPr>
          <p:cNvSpPr/>
          <p:nvPr/>
        </p:nvSpPr>
        <p:spPr>
          <a:xfrm>
            <a:off x="4695615" y="590034"/>
            <a:ext cx="2800767" cy="584775"/>
          </a:xfrm>
          <a:prstGeom prst="rect">
            <a:avLst/>
          </a:prstGeom>
        </p:spPr>
        <p:txBody>
          <a:bodyPr wrap="none">
            <a:spAutoFit/>
          </a:bodyPr>
          <a:lstStyle/>
          <a:p>
            <a:r>
              <a:rPr lang="en-US" sz="3200" b="1" u="sng" dirty="0">
                <a:effectLst>
                  <a:outerShdw blurRad="38100" dist="38100" dir="2700000" algn="tl">
                    <a:srgbClr val="000000">
                      <a:alpha val="43137"/>
                    </a:srgbClr>
                  </a:outerShdw>
                </a:effectLst>
                <a:latin typeface="Segoe Print" panose="02000600000000000000" pitchFamily="2" charset="0"/>
              </a:rPr>
              <a:t>What Is NLP</a:t>
            </a:r>
            <a:endParaRPr lang="he-IL" sz="3200" b="1" u="sng" dirty="0">
              <a:effectLst>
                <a:outerShdw blurRad="38100" dist="38100" dir="2700000" algn="tl">
                  <a:srgbClr val="000000">
                    <a:alpha val="43137"/>
                  </a:srgbClr>
                </a:outerShdw>
              </a:effectLst>
              <a:latin typeface="Segoe Print" panose="02000600000000000000" pitchFamily="2" charset="0"/>
            </a:endParaRPr>
          </a:p>
        </p:txBody>
      </p:sp>
      <p:sp>
        <p:nvSpPr>
          <p:cNvPr id="3" name="Rectangle 2">
            <a:extLst>
              <a:ext uri="{FF2B5EF4-FFF2-40B4-BE49-F238E27FC236}">
                <a16:creationId xmlns:a16="http://schemas.microsoft.com/office/drawing/2014/main" id="{431827D4-CB2B-429E-9E77-D2122DC3E15C}"/>
              </a:ext>
            </a:extLst>
          </p:cNvPr>
          <p:cNvSpPr/>
          <p:nvPr/>
        </p:nvSpPr>
        <p:spPr>
          <a:xfrm>
            <a:off x="209549" y="2093436"/>
            <a:ext cx="11772900" cy="1938992"/>
          </a:xfrm>
          <a:prstGeom prst="rect">
            <a:avLst/>
          </a:prstGeom>
        </p:spPr>
        <p:txBody>
          <a:bodyPr wrap="square">
            <a:spAutoFit/>
          </a:bodyPr>
          <a:lstStyle/>
          <a:p>
            <a:r>
              <a:rPr lang="en-US" sz="2400" b="1" dirty="0">
                <a:solidFill>
                  <a:srgbClr val="202124"/>
                </a:solidFill>
                <a:effectLst>
                  <a:outerShdw blurRad="38100" dist="38100" dir="2700000" algn="tl">
                    <a:srgbClr val="000000">
                      <a:alpha val="43137"/>
                    </a:srgbClr>
                  </a:outerShdw>
                </a:effectLst>
                <a:latin typeface="Segoe Print" panose="02000600000000000000" pitchFamily="2" charset="0"/>
              </a:rPr>
              <a:t>Natural Language Processing is a field in machine learning that gives machines the ability to not just read, but to understand and interpret human language. With NLP, machines can make sense of written or spoken text and perform tasks including text classification, speech recognition, sentiment analysis , and automatic text summarization.</a:t>
            </a:r>
            <a:endParaRPr lang="he-IL" sz="2400" b="1" dirty="0">
              <a:effectLst>
                <a:outerShdw blurRad="38100" dist="38100" dir="2700000" algn="tl">
                  <a:srgbClr val="000000">
                    <a:alpha val="43137"/>
                  </a:srgbClr>
                </a:outerShdw>
              </a:effectLst>
              <a:latin typeface="Segoe Print" panose="02000600000000000000" pitchFamily="2" charset="0"/>
            </a:endParaRPr>
          </a:p>
        </p:txBody>
      </p:sp>
    </p:spTree>
    <p:extLst>
      <p:ext uri="{BB962C8B-B14F-4D97-AF65-F5344CB8AC3E}">
        <p14:creationId xmlns:p14="http://schemas.microsoft.com/office/powerpoint/2010/main" val="3124339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2E4A610-E3AB-402E-B890-6FABF2453D56}"/>
              </a:ext>
            </a:extLst>
          </p:cNvPr>
          <p:cNvSpPr/>
          <p:nvPr/>
        </p:nvSpPr>
        <p:spPr>
          <a:xfrm>
            <a:off x="4193075" y="526534"/>
            <a:ext cx="3805850" cy="584775"/>
          </a:xfrm>
          <a:prstGeom prst="rect">
            <a:avLst/>
          </a:prstGeom>
        </p:spPr>
        <p:txBody>
          <a:bodyPr wrap="none">
            <a:spAutoFit/>
          </a:bodyPr>
          <a:lstStyle/>
          <a:p>
            <a:r>
              <a:rPr lang="en-US" sz="3200" b="1" u="sng" dirty="0">
                <a:effectLst>
                  <a:outerShdw blurRad="38100" dist="38100" dir="2700000" algn="tl">
                    <a:srgbClr val="000000">
                      <a:alpha val="43137"/>
                    </a:srgbClr>
                  </a:outerShdw>
                </a:effectLst>
                <a:latin typeface="Segoe Print" panose="02000600000000000000" pitchFamily="2" charset="0"/>
              </a:rPr>
              <a:t>How We Use NLP</a:t>
            </a:r>
            <a:endParaRPr lang="he-IL" sz="3200" b="1" u="sng" dirty="0">
              <a:effectLst>
                <a:outerShdw blurRad="38100" dist="38100" dir="2700000" algn="tl">
                  <a:srgbClr val="000000">
                    <a:alpha val="43137"/>
                  </a:srgbClr>
                </a:outerShdw>
              </a:effectLst>
              <a:latin typeface="Segoe Print" panose="02000600000000000000" pitchFamily="2" charset="0"/>
            </a:endParaRPr>
          </a:p>
        </p:txBody>
      </p:sp>
      <p:sp>
        <p:nvSpPr>
          <p:cNvPr id="4" name="Rectangle 3">
            <a:extLst>
              <a:ext uri="{FF2B5EF4-FFF2-40B4-BE49-F238E27FC236}">
                <a16:creationId xmlns:a16="http://schemas.microsoft.com/office/drawing/2014/main" id="{0E1500AB-47E9-4BAA-A485-69CA4D5F37BF}"/>
              </a:ext>
            </a:extLst>
          </p:cNvPr>
          <p:cNvSpPr/>
          <p:nvPr/>
        </p:nvSpPr>
        <p:spPr>
          <a:xfrm>
            <a:off x="381000" y="1492073"/>
            <a:ext cx="11430000" cy="1200329"/>
          </a:xfrm>
          <a:prstGeom prst="rect">
            <a:avLst/>
          </a:prstGeom>
        </p:spPr>
        <p:txBody>
          <a:bodyPr wrap="square">
            <a:spAutoFit/>
          </a:bodyPr>
          <a:lstStyle/>
          <a:p>
            <a:r>
              <a:rPr lang="en-US" sz="2400" b="1" dirty="0">
                <a:solidFill>
                  <a:srgbClr val="202124"/>
                </a:solidFill>
                <a:effectLst>
                  <a:outerShdw blurRad="38100" dist="38100" dir="2700000" algn="tl">
                    <a:srgbClr val="000000">
                      <a:alpha val="43137"/>
                    </a:srgbClr>
                  </a:outerShdw>
                </a:effectLst>
                <a:latin typeface="Segoe Print" panose="02000600000000000000" pitchFamily="2" charset="0"/>
              </a:rPr>
              <a:t>We use NLP to analyze the meaning of written text (comment) in order to classify whether it is Offensive/Toxic and if so, filter/censor them off the web page.</a:t>
            </a:r>
            <a:endParaRPr lang="he-IL" sz="2400" dirty="0"/>
          </a:p>
        </p:txBody>
      </p:sp>
      <p:pic>
        <p:nvPicPr>
          <p:cNvPr id="7" name="Picture 6">
            <a:extLst>
              <a:ext uri="{FF2B5EF4-FFF2-40B4-BE49-F238E27FC236}">
                <a16:creationId xmlns:a16="http://schemas.microsoft.com/office/drawing/2014/main" id="{609E9060-B9B7-45CA-9F1C-DEDAEB1E5459}"/>
              </a:ext>
            </a:extLst>
          </p:cNvPr>
          <p:cNvPicPr>
            <a:picLocks noChangeAspect="1"/>
          </p:cNvPicPr>
          <p:nvPr/>
        </p:nvPicPr>
        <p:blipFill>
          <a:blip r:embed="rId2"/>
          <a:stretch>
            <a:fillRect/>
          </a:stretch>
        </p:blipFill>
        <p:spPr>
          <a:xfrm>
            <a:off x="328246" y="3693835"/>
            <a:ext cx="4048690" cy="1368844"/>
          </a:xfrm>
          <a:prstGeom prst="rect">
            <a:avLst/>
          </a:prstGeom>
        </p:spPr>
      </p:pic>
      <p:pic>
        <p:nvPicPr>
          <p:cNvPr id="8" name="Picture 7">
            <a:extLst>
              <a:ext uri="{FF2B5EF4-FFF2-40B4-BE49-F238E27FC236}">
                <a16:creationId xmlns:a16="http://schemas.microsoft.com/office/drawing/2014/main" id="{8EE6BF1B-3227-4D2A-AEC6-8C6072BDFCA5}"/>
              </a:ext>
            </a:extLst>
          </p:cNvPr>
          <p:cNvPicPr>
            <a:picLocks noChangeAspect="1"/>
          </p:cNvPicPr>
          <p:nvPr/>
        </p:nvPicPr>
        <p:blipFill>
          <a:blip r:embed="rId3"/>
          <a:stretch>
            <a:fillRect/>
          </a:stretch>
        </p:blipFill>
        <p:spPr>
          <a:xfrm>
            <a:off x="6934200" y="3693835"/>
            <a:ext cx="4048690" cy="1368844"/>
          </a:xfrm>
          <a:prstGeom prst="rect">
            <a:avLst/>
          </a:prstGeom>
        </p:spPr>
      </p:pic>
      <p:sp>
        <p:nvSpPr>
          <p:cNvPr id="9" name="Arrow: Right 8">
            <a:extLst>
              <a:ext uri="{FF2B5EF4-FFF2-40B4-BE49-F238E27FC236}">
                <a16:creationId xmlns:a16="http://schemas.microsoft.com/office/drawing/2014/main" id="{1BE91C22-BAC4-4075-91C1-9FE62A705112}"/>
              </a:ext>
            </a:extLst>
          </p:cNvPr>
          <p:cNvSpPr/>
          <p:nvPr/>
        </p:nvSpPr>
        <p:spPr>
          <a:xfrm>
            <a:off x="4671646" y="4378257"/>
            <a:ext cx="1828800" cy="117543"/>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ln>
                <a:solidFill>
                  <a:sysClr val="windowText" lastClr="000000"/>
                </a:solidFill>
              </a:ln>
              <a:solidFill>
                <a:sysClr val="windowText" lastClr="000000"/>
              </a:solidFill>
            </a:endParaRPr>
          </a:p>
        </p:txBody>
      </p:sp>
    </p:spTree>
    <p:extLst>
      <p:ext uri="{BB962C8B-B14F-4D97-AF65-F5344CB8AC3E}">
        <p14:creationId xmlns:p14="http://schemas.microsoft.com/office/powerpoint/2010/main" val="1899844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EFF0C1-7604-4CCF-897B-3CEF08667411}"/>
              </a:ext>
            </a:extLst>
          </p:cNvPr>
          <p:cNvSpPr/>
          <p:nvPr/>
        </p:nvSpPr>
        <p:spPr>
          <a:xfrm>
            <a:off x="1265190" y="285234"/>
            <a:ext cx="9661619" cy="584775"/>
          </a:xfrm>
          <a:prstGeom prst="rect">
            <a:avLst/>
          </a:prstGeom>
        </p:spPr>
        <p:txBody>
          <a:bodyPr wrap="none">
            <a:spAutoFit/>
          </a:bodyPr>
          <a:lstStyle/>
          <a:p>
            <a:r>
              <a:rPr lang="en-US" sz="3200" b="1" u="sng" dirty="0">
                <a:effectLst>
                  <a:outerShdw blurRad="38100" dist="38100" dir="2700000" algn="tl">
                    <a:srgbClr val="000000">
                      <a:alpha val="43137"/>
                    </a:srgbClr>
                  </a:outerShdw>
                </a:effectLst>
                <a:latin typeface="Segoe Print" panose="02000600000000000000" pitchFamily="2" charset="0"/>
              </a:rPr>
              <a:t>Why Not Just Use Dictionary For Bad Words?</a:t>
            </a:r>
            <a:endParaRPr lang="he-IL" sz="3200" b="1" u="sng" dirty="0">
              <a:effectLst>
                <a:outerShdw blurRad="38100" dist="38100" dir="2700000" algn="tl">
                  <a:srgbClr val="000000">
                    <a:alpha val="43137"/>
                  </a:srgbClr>
                </a:outerShdw>
              </a:effectLst>
              <a:latin typeface="Segoe Print" panose="02000600000000000000" pitchFamily="2" charset="0"/>
            </a:endParaRPr>
          </a:p>
        </p:txBody>
      </p:sp>
      <p:sp>
        <p:nvSpPr>
          <p:cNvPr id="3" name="Rectangle 2">
            <a:extLst>
              <a:ext uri="{FF2B5EF4-FFF2-40B4-BE49-F238E27FC236}">
                <a16:creationId xmlns:a16="http://schemas.microsoft.com/office/drawing/2014/main" id="{BE4AF72F-1B9F-4BE6-9620-59626BE202CF}"/>
              </a:ext>
            </a:extLst>
          </p:cNvPr>
          <p:cNvSpPr/>
          <p:nvPr/>
        </p:nvSpPr>
        <p:spPr>
          <a:xfrm>
            <a:off x="209549" y="1306036"/>
            <a:ext cx="11772900" cy="3477875"/>
          </a:xfrm>
          <a:prstGeom prst="rect">
            <a:avLst/>
          </a:prstGeom>
        </p:spPr>
        <p:txBody>
          <a:bodyPr wrap="square">
            <a:spAutoFit/>
          </a:bodyPr>
          <a:lstStyle/>
          <a:p>
            <a:r>
              <a:rPr lang="en-US" sz="2400" b="1" dirty="0">
                <a:solidFill>
                  <a:srgbClr val="202124"/>
                </a:solidFill>
                <a:effectLst>
                  <a:outerShdw blurRad="38100" dist="38100" dir="2700000" algn="tl">
                    <a:srgbClr val="000000">
                      <a:alpha val="43137"/>
                    </a:srgbClr>
                  </a:outerShdw>
                </a:effectLst>
                <a:latin typeface="Segoe Print" panose="02000600000000000000" pitchFamily="2" charset="0"/>
              </a:rPr>
              <a:t>There are many words that could have different meanings depending on the context. Words that are used in everyday conversations could also be used to offend/insult others</a:t>
            </a:r>
          </a:p>
          <a:p>
            <a:endParaRPr lang="en-US" sz="2400" b="1" dirty="0">
              <a:solidFill>
                <a:srgbClr val="202124"/>
              </a:solidFill>
              <a:effectLst>
                <a:outerShdw blurRad="38100" dist="38100" dir="2700000" algn="tl">
                  <a:srgbClr val="000000">
                    <a:alpha val="43137"/>
                  </a:srgbClr>
                </a:outerShdw>
              </a:effectLst>
              <a:latin typeface="Segoe Print" panose="02000600000000000000" pitchFamily="2" charset="0"/>
            </a:endParaRPr>
          </a:p>
          <a:p>
            <a:r>
              <a:rPr lang="en-US" sz="2400" b="1" dirty="0">
                <a:solidFill>
                  <a:srgbClr val="202124"/>
                </a:solidFill>
                <a:effectLst>
                  <a:outerShdw blurRad="38100" dist="38100" dir="2700000" algn="tl">
                    <a:srgbClr val="000000">
                      <a:alpha val="43137"/>
                    </a:srgbClr>
                  </a:outerShdw>
                </a:effectLst>
                <a:latin typeface="Segoe Print" panose="02000600000000000000" pitchFamily="2" charset="0"/>
              </a:rPr>
              <a:t>For example , the word “Dog” , can be used in an offensive way , it can also be used to describe an animal.</a:t>
            </a:r>
          </a:p>
          <a:p>
            <a:endParaRPr lang="en-US" sz="2800" b="1" dirty="0">
              <a:solidFill>
                <a:srgbClr val="202124"/>
              </a:solidFill>
              <a:effectLst>
                <a:outerShdw blurRad="38100" dist="38100" dir="2700000" algn="tl">
                  <a:srgbClr val="000000">
                    <a:alpha val="43137"/>
                  </a:srgbClr>
                </a:outerShdw>
              </a:effectLst>
              <a:latin typeface="Segoe Print" panose="02000600000000000000" pitchFamily="2" charset="0"/>
            </a:endParaRPr>
          </a:p>
          <a:p>
            <a:pPr fontAlgn="base"/>
            <a:r>
              <a:rPr lang="en-US" sz="2400" b="1" dirty="0">
                <a:effectLst>
                  <a:outerShdw blurRad="38100" dist="38100" dir="2700000" algn="tl">
                    <a:srgbClr val="000000">
                      <a:alpha val="43137"/>
                    </a:srgbClr>
                  </a:outerShdw>
                </a:effectLst>
                <a:latin typeface="Segoe Print" panose="02000600000000000000" pitchFamily="2" charset="0"/>
              </a:rPr>
              <a:t>For the model to get a better understanding of the context, using an RNN model for the classification is the way to go</a:t>
            </a:r>
          </a:p>
        </p:txBody>
      </p:sp>
    </p:spTree>
    <p:extLst>
      <p:ext uri="{BB962C8B-B14F-4D97-AF65-F5344CB8AC3E}">
        <p14:creationId xmlns:p14="http://schemas.microsoft.com/office/powerpoint/2010/main" val="648194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A60821-429E-483C-AC41-41FDDC3C6E28}"/>
              </a:ext>
            </a:extLst>
          </p:cNvPr>
          <p:cNvSpPr/>
          <p:nvPr/>
        </p:nvSpPr>
        <p:spPr>
          <a:xfrm>
            <a:off x="1763911" y="219789"/>
            <a:ext cx="8743099" cy="523220"/>
          </a:xfrm>
          <a:prstGeom prst="rect">
            <a:avLst/>
          </a:prstGeom>
        </p:spPr>
        <p:txBody>
          <a:bodyPr wrap="none">
            <a:spAutoFit/>
          </a:bodyPr>
          <a:lstStyle/>
          <a:p>
            <a:pPr algn="ctr"/>
            <a:r>
              <a:rPr lang="en-US" sz="2800" b="1" dirty="0">
                <a:effectLst>
                  <a:outerShdw blurRad="38100" dist="38100" dir="2700000" algn="tl">
                    <a:srgbClr val="000000">
                      <a:alpha val="43137"/>
                    </a:srgbClr>
                  </a:outerShdw>
                </a:effectLst>
                <a:latin typeface="Segoe Print" panose="02000600000000000000" pitchFamily="2" charset="0"/>
              </a:rPr>
              <a:t>Comment Toxicity RNN Model Score Examples:</a:t>
            </a:r>
          </a:p>
        </p:txBody>
      </p:sp>
      <p:pic>
        <p:nvPicPr>
          <p:cNvPr id="5" name="Picture 4">
            <a:extLst>
              <a:ext uri="{FF2B5EF4-FFF2-40B4-BE49-F238E27FC236}">
                <a16:creationId xmlns:a16="http://schemas.microsoft.com/office/drawing/2014/main" id="{5E23C137-8E8E-442D-818B-ADD091443D0F}"/>
              </a:ext>
            </a:extLst>
          </p:cNvPr>
          <p:cNvPicPr>
            <a:picLocks noChangeAspect="1"/>
          </p:cNvPicPr>
          <p:nvPr/>
        </p:nvPicPr>
        <p:blipFill>
          <a:blip r:embed="rId2"/>
          <a:stretch>
            <a:fillRect/>
          </a:stretch>
        </p:blipFill>
        <p:spPr>
          <a:xfrm>
            <a:off x="211306" y="381000"/>
            <a:ext cx="6176963" cy="3048000"/>
          </a:xfrm>
          <a:prstGeom prst="rect">
            <a:avLst/>
          </a:prstGeom>
        </p:spPr>
      </p:pic>
      <p:sp>
        <p:nvSpPr>
          <p:cNvPr id="6" name="Rectangle 5">
            <a:extLst>
              <a:ext uri="{FF2B5EF4-FFF2-40B4-BE49-F238E27FC236}">
                <a16:creationId xmlns:a16="http://schemas.microsoft.com/office/drawing/2014/main" id="{660379C2-D152-4B06-9CA9-E2B17A3ED9DC}"/>
              </a:ext>
            </a:extLst>
          </p:cNvPr>
          <p:cNvSpPr/>
          <p:nvPr/>
        </p:nvSpPr>
        <p:spPr>
          <a:xfrm>
            <a:off x="0" y="920350"/>
            <a:ext cx="832279" cy="461665"/>
          </a:xfrm>
          <a:prstGeom prst="rect">
            <a:avLst/>
          </a:prstGeom>
        </p:spPr>
        <p:txBody>
          <a:bodyPr wrap="none">
            <a:spAutoFit/>
          </a:bodyPr>
          <a:lstStyle/>
          <a:p>
            <a:r>
              <a:rPr lang="en-US" sz="2400" b="1" dirty="0">
                <a:effectLst>
                  <a:outerShdw blurRad="38100" dist="38100" dir="2700000" algn="tl">
                    <a:srgbClr val="000000">
                      <a:alpha val="43137"/>
                    </a:srgbClr>
                  </a:outerShdw>
                </a:effectLst>
                <a:latin typeface="Segoe Print" panose="02000600000000000000" pitchFamily="2" charset="0"/>
              </a:rPr>
              <a:t>Safe</a:t>
            </a:r>
            <a:endParaRPr lang="he-IL" sz="2400" dirty="0"/>
          </a:p>
        </p:txBody>
      </p:sp>
      <p:sp>
        <p:nvSpPr>
          <p:cNvPr id="7" name="Rectangle 6">
            <a:extLst>
              <a:ext uri="{FF2B5EF4-FFF2-40B4-BE49-F238E27FC236}">
                <a16:creationId xmlns:a16="http://schemas.microsoft.com/office/drawing/2014/main" id="{BF313364-4E5E-40E5-9C1E-C17A8A0333ED}"/>
              </a:ext>
            </a:extLst>
          </p:cNvPr>
          <p:cNvSpPr/>
          <p:nvPr/>
        </p:nvSpPr>
        <p:spPr>
          <a:xfrm>
            <a:off x="5738720" y="920351"/>
            <a:ext cx="973343" cy="461665"/>
          </a:xfrm>
          <a:prstGeom prst="rect">
            <a:avLst/>
          </a:prstGeom>
        </p:spPr>
        <p:txBody>
          <a:bodyPr wrap="none">
            <a:spAutoFit/>
          </a:bodyPr>
          <a:lstStyle/>
          <a:p>
            <a:r>
              <a:rPr lang="en-US" sz="2400" b="1" dirty="0">
                <a:effectLst>
                  <a:outerShdw blurRad="38100" dist="38100" dir="2700000" algn="tl">
                    <a:srgbClr val="000000">
                      <a:alpha val="43137"/>
                    </a:srgbClr>
                  </a:outerShdw>
                </a:effectLst>
                <a:latin typeface="Segoe Print" panose="02000600000000000000" pitchFamily="2" charset="0"/>
              </a:rPr>
              <a:t>Toxic</a:t>
            </a:r>
            <a:endParaRPr lang="he-IL" sz="2400" dirty="0"/>
          </a:p>
        </p:txBody>
      </p:sp>
      <p:sp>
        <p:nvSpPr>
          <p:cNvPr id="8" name="Rectangle 7">
            <a:extLst>
              <a:ext uri="{FF2B5EF4-FFF2-40B4-BE49-F238E27FC236}">
                <a16:creationId xmlns:a16="http://schemas.microsoft.com/office/drawing/2014/main" id="{83090C27-E9CF-4333-B289-E80D60562558}"/>
              </a:ext>
            </a:extLst>
          </p:cNvPr>
          <p:cNvSpPr/>
          <p:nvPr/>
        </p:nvSpPr>
        <p:spPr>
          <a:xfrm>
            <a:off x="288989" y="2863334"/>
            <a:ext cx="5846472" cy="461665"/>
          </a:xfrm>
          <a:prstGeom prst="rect">
            <a:avLst/>
          </a:prstGeom>
        </p:spPr>
        <p:txBody>
          <a:bodyPr wrap="none">
            <a:spAutoFit/>
          </a:bodyPr>
          <a:lstStyle/>
          <a:p>
            <a:r>
              <a:rPr lang="en-US" sz="2400" b="1" dirty="0">
                <a:effectLst>
                  <a:outerShdw blurRad="38100" dist="38100" dir="2700000" algn="tl">
                    <a:srgbClr val="000000">
                      <a:alpha val="43137"/>
                    </a:srgbClr>
                  </a:outerShdw>
                </a:effectLst>
                <a:latin typeface="Segoe Print" panose="02000600000000000000" pitchFamily="2" charset="0"/>
              </a:rPr>
              <a:t>“You’re a dog” – Score -&gt; 0.70648</a:t>
            </a:r>
            <a:endParaRPr lang="he-IL" sz="2400" dirty="0"/>
          </a:p>
        </p:txBody>
      </p:sp>
      <p:sp>
        <p:nvSpPr>
          <p:cNvPr id="9" name="Rectangle 8">
            <a:extLst>
              <a:ext uri="{FF2B5EF4-FFF2-40B4-BE49-F238E27FC236}">
                <a16:creationId xmlns:a16="http://schemas.microsoft.com/office/drawing/2014/main" id="{D88D519A-5E07-4AA2-A2AC-3A951026BF44}"/>
              </a:ext>
            </a:extLst>
          </p:cNvPr>
          <p:cNvSpPr/>
          <p:nvPr/>
        </p:nvSpPr>
        <p:spPr>
          <a:xfrm>
            <a:off x="288988" y="3783684"/>
            <a:ext cx="6748963" cy="461665"/>
          </a:xfrm>
          <a:prstGeom prst="rect">
            <a:avLst/>
          </a:prstGeom>
        </p:spPr>
        <p:txBody>
          <a:bodyPr wrap="none">
            <a:spAutoFit/>
          </a:bodyPr>
          <a:lstStyle/>
          <a:p>
            <a:r>
              <a:rPr lang="en-US" sz="2400" b="1" dirty="0">
                <a:effectLst>
                  <a:outerShdw blurRad="38100" dist="38100" dir="2700000" algn="tl">
                    <a:srgbClr val="000000">
                      <a:alpha val="43137"/>
                    </a:srgbClr>
                  </a:outerShdw>
                </a:effectLst>
                <a:latin typeface="Segoe Print" panose="02000600000000000000" pitchFamily="2" charset="0"/>
              </a:rPr>
              <a:t>“I have a great dog” – Score -&gt; 0.16324</a:t>
            </a:r>
            <a:endParaRPr lang="he-IL" sz="2400" dirty="0"/>
          </a:p>
        </p:txBody>
      </p:sp>
      <p:sp>
        <p:nvSpPr>
          <p:cNvPr id="10" name="Rectangle 9">
            <a:extLst>
              <a:ext uri="{FF2B5EF4-FFF2-40B4-BE49-F238E27FC236}">
                <a16:creationId xmlns:a16="http://schemas.microsoft.com/office/drawing/2014/main" id="{83ED8410-5BC6-4845-A6A6-2E8EBEA56517}"/>
              </a:ext>
            </a:extLst>
          </p:cNvPr>
          <p:cNvSpPr/>
          <p:nvPr/>
        </p:nvSpPr>
        <p:spPr>
          <a:xfrm>
            <a:off x="288987" y="4725653"/>
            <a:ext cx="6944530" cy="461665"/>
          </a:xfrm>
          <a:prstGeom prst="rect">
            <a:avLst/>
          </a:prstGeom>
        </p:spPr>
        <p:txBody>
          <a:bodyPr wrap="none">
            <a:spAutoFit/>
          </a:bodyPr>
          <a:lstStyle/>
          <a:p>
            <a:r>
              <a:rPr lang="en-US" sz="2400" b="1" dirty="0">
                <a:effectLst>
                  <a:outerShdw blurRad="38100" dist="38100" dir="2700000" algn="tl">
                    <a:srgbClr val="000000">
                      <a:alpha val="43137"/>
                    </a:srgbClr>
                  </a:outerShdw>
                </a:effectLst>
                <a:latin typeface="Segoe Print" panose="02000600000000000000" pitchFamily="2" charset="0"/>
              </a:rPr>
              <a:t>“You’re a good sport” – Score -&gt; 0.06276</a:t>
            </a:r>
            <a:endParaRPr lang="he-IL" sz="2400" dirty="0"/>
          </a:p>
        </p:txBody>
      </p:sp>
    </p:spTree>
    <p:extLst>
      <p:ext uri="{BB962C8B-B14F-4D97-AF65-F5344CB8AC3E}">
        <p14:creationId xmlns:p14="http://schemas.microsoft.com/office/powerpoint/2010/main" val="95044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A60821-429E-483C-AC41-41FDDC3C6E28}"/>
              </a:ext>
            </a:extLst>
          </p:cNvPr>
          <p:cNvSpPr/>
          <p:nvPr/>
        </p:nvSpPr>
        <p:spPr>
          <a:xfrm>
            <a:off x="4464784" y="172896"/>
            <a:ext cx="3262432" cy="523220"/>
          </a:xfrm>
          <a:prstGeom prst="rect">
            <a:avLst/>
          </a:prstGeom>
        </p:spPr>
        <p:txBody>
          <a:bodyPr wrap="none">
            <a:spAutoFit/>
          </a:bodyPr>
          <a:lstStyle/>
          <a:p>
            <a:pPr algn="ctr"/>
            <a:r>
              <a:rPr lang="en-US" sz="2800" b="1" dirty="0">
                <a:effectLst>
                  <a:outerShdw blurRad="38100" dist="38100" dir="2700000" algn="tl">
                    <a:srgbClr val="000000">
                      <a:alpha val="43137"/>
                    </a:srgbClr>
                  </a:outerShdw>
                </a:effectLst>
                <a:latin typeface="Segoe Print" panose="02000600000000000000" pitchFamily="2" charset="0"/>
              </a:rPr>
              <a:t>The steps of NLP</a:t>
            </a:r>
          </a:p>
        </p:txBody>
      </p:sp>
      <p:sp>
        <p:nvSpPr>
          <p:cNvPr id="2" name="Rectangle 1">
            <a:extLst>
              <a:ext uri="{FF2B5EF4-FFF2-40B4-BE49-F238E27FC236}">
                <a16:creationId xmlns:a16="http://schemas.microsoft.com/office/drawing/2014/main" id="{C11D92E7-1A54-473F-B6C6-FF65F6B4C704}"/>
              </a:ext>
            </a:extLst>
          </p:cNvPr>
          <p:cNvSpPr/>
          <p:nvPr/>
        </p:nvSpPr>
        <p:spPr>
          <a:xfrm>
            <a:off x="0" y="827711"/>
            <a:ext cx="10376559" cy="369332"/>
          </a:xfrm>
          <a:prstGeom prst="rect">
            <a:avLst/>
          </a:prstGeom>
        </p:spPr>
        <p:txBody>
          <a:bodyPr wrap="none">
            <a:spAutoFit/>
          </a:bodyPr>
          <a:lstStyle/>
          <a:p>
            <a:r>
              <a:rPr lang="en-US" b="1" dirty="0">
                <a:effectLst>
                  <a:outerShdw blurRad="38100" dist="38100" dir="2700000" algn="tl">
                    <a:srgbClr val="000000">
                      <a:alpha val="43137"/>
                    </a:srgbClr>
                  </a:outerShdw>
                </a:effectLst>
                <a:latin typeface="Segoe Print" panose="02000600000000000000" pitchFamily="2" charset="0"/>
              </a:rPr>
              <a:t>1. Normalization - Remove Punctuation, Special characters and expanding contractions</a:t>
            </a:r>
            <a:endParaRPr lang="he-IL" dirty="0"/>
          </a:p>
        </p:txBody>
      </p:sp>
      <p:sp>
        <p:nvSpPr>
          <p:cNvPr id="11" name="Rectangle 10">
            <a:extLst>
              <a:ext uri="{FF2B5EF4-FFF2-40B4-BE49-F238E27FC236}">
                <a16:creationId xmlns:a16="http://schemas.microsoft.com/office/drawing/2014/main" id="{E9FA291C-950D-4ED6-AB24-8EB17A32B31D}"/>
              </a:ext>
            </a:extLst>
          </p:cNvPr>
          <p:cNvSpPr/>
          <p:nvPr/>
        </p:nvSpPr>
        <p:spPr>
          <a:xfrm>
            <a:off x="-18156" y="1413289"/>
            <a:ext cx="6086923" cy="369332"/>
          </a:xfrm>
          <a:prstGeom prst="rect">
            <a:avLst/>
          </a:prstGeom>
        </p:spPr>
        <p:txBody>
          <a:bodyPr wrap="none">
            <a:spAutoFit/>
          </a:bodyPr>
          <a:lstStyle/>
          <a:p>
            <a:r>
              <a:rPr lang="en-US" b="1" dirty="0">
                <a:effectLst>
                  <a:outerShdw blurRad="38100" dist="38100" dir="2700000" algn="tl">
                    <a:srgbClr val="000000">
                      <a:alpha val="43137"/>
                    </a:srgbClr>
                  </a:outerShdw>
                </a:effectLst>
                <a:latin typeface="Segoe Print" panose="02000600000000000000" pitchFamily="2" charset="0"/>
              </a:rPr>
              <a:t>2. Tokenization – Separates text into single words</a:t>
            </a:r>
            <a:endParaRPr lang="he-IL" dirty="0"/>
          </a:p>
        </p:txBody>
      </p:sp>
      <p:sp>
        <p:nvSpPr>
          <p:cNvPr id="13" name="Rectangle 12">
            <a:extLst>
              <a:ext uri="{FF2B5EF4-FFF2-40B4-BE49-F238E27FC236}">
                <a16:creationId xmlns:a16="http://schemas.microsoft.com/office/drawing/2014/main" id="{4FB7C58D-AF1B-46D3-8DEC-7B189E529044}"/>
              </a:ext>
            </a:extLst>
          </p:cNvPr>
          <p:cNvSpPr/>
          <p:nvPr/>
        </p:nvSpPr>
        <p:spPr>
          <a:xfrm>
            <a:off x="0" y="2003348"/>
            <a:ext cx="12070933" cy="369332"/>
          </a:xfrm>
          <a:prstGeom prst="rect">
            <a:avLst/>
          </a:prstGeom>
        </p:spPr>
        <p:txBody>
          <a:bodyPr wrap="none">
            <a:spAutoFit/>
          </a:bodyPr>
          <a:lstStyle/>
          <a:p>
            <a:r>
              <a:rPr lang="en-US" b="1" dirty="0">
                <a:effectLst>
                  <a:outerShdw blurRad="38100" dist="38100" dir="2700000" algn="tl">
                    <a:srgbClr val="000000">
                      <a:alpha val="43137"/>
                    </a:srgbClr>
                  </a:outerShdw>
                </a:effectLst>
                <a:latin typeface="Segoe Print" panose="02000600000000000000" pitchFamily="2" charset="0"/>
              </a:rPr>
              <a:t>3. Removing stop words – (Not used). Stop words are necessary to understand toxic/offensive context</a:t>
            </a:r>
            <a:endParaRPr lang="he-IL" dirty="0"/>
          </a:p>
        </p:txBody>
      </p:sp>
      <p:sp>
        <p:nvSpPr>
          <p:cNvPr id="14" name="Rectangle 13">
            <a:extLst>
              <a:ext uri="{FF2B5EF4-FFF2-40B4-BE49-F238E27FC236}">
                <a16:creationId xmlns:a16="http://schemas.microsoft.com/office/drawing/2014/main" id="{FBEDCABC-00FB-4038-BD82-78CD401D1484}"/>
              </a:ext>
            </a:extLst>
          </p:cNvPr>
          <p:cNvSpPr/>
          <p:nvPr/>
        </p:nvSpPr>
        <p:spPr>
          <a:xfrm>
            <a:off x="-27233" y="2715932"/>
            <a:ext cx="12192002" cy="1200329"/>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4. Stemming/Lemmatizing – (Not used). Reducing words to their stem, may affect the score of negativity in different sentences into the same score , when in the reality they should be different.</a:t>
            </a:r>
          </a:p>
          <a:p>
            <a:endParaRPr lang="en-US" b="1" dirty="0">
              <a:effectLst>
                <a:outerShdw blurRad="38100" dist="38100" dir="2700000" algn="tl">
                  <a:srgbClr val="000000">
                    <a:alpha val="43137"/>
                  </a:srgbClr>
                </a:outerShdw>
              </a:effectLst>
              <a:latin typeface="Segoe Print" panose="02000600000000000000" pitchFamily="2" charset="0"/>
            </a:endParaRPr>
          </a:p>
          <a:p>
            <a:r>
              <a:rPr lang="en-US" b="1" dirty="0">
                <a:effectLst>
                  <a:outerShdw blurRad="38100" dist="38100" dir="2700000" algn="tl">
                    <a:srgbClr val="000000">
                      <a:alpha val="43137"/>
                    </a:srgbClr>
                  </a:outerShdw>
                </a:effectLst>
                <a:latin typeface="Segoe Print" panose="02000600000000000000" pitchFamily="2" charset="0"/>
              </a:rPr>
              <a:t>Example: ‘hated’ vs ‘ hates’ . ‘hated’ gets more negative score by VADER (Model for text sentiment)</a:t>
            </a:r>
            <a:endParaRPr lang="he-IL" dirty="0"/>
          </a:p>
        </p:txBody>
      </p:sp>
      <p:sp>
        <p:nvSpPr>
          <p:cNvPr id="15" name="Rectangle 14">
            <a:extLst>
              <a:ext uri="{FF2B5EF4-FFF2-40B4-BE49-F238E27FC236}">
                <a16:creationId xmlns:a16="http://schemas.microsoft.com/office/drawing/2014/main" id="{80F5C047-B5F4-49DC-BF03-66CE47E8A487}"/>
              </a:ext>
            </a:extLst>
          </p:cNvPr>
          <p:cNvSpPr/>
          <p:nvPr/>
        </p:nvSpPr>
        <p:spPr>
          <a:xfrm>
            <a:off x="-18156" y="4356254"/>
            <a:ext cx="12192002" cy="646331"/>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5. Vectorizing – Encoding The result of the Tokenization into numeric form, Using TF-IDF (computes relative frequency that a word appears in the dataset). </a:t>
            </a:r>
            <a:endParaRPr lang="he-IL" dirty="0"/>
          </a:p>
        </p:txBody>
      </p:sp>
      <p:sp>
        <p:nvSpPr>
          <p:cNvPr id="16" name="Rectangle 15">
            <a:extLst>
              <a:ext uri="{FF2B5EF4-FFF2-40B4-BE49-F238E27FC236}">
                <a16:creationId xmlns:a16="http://schemas.microsoft.com/office/drawing/2014/main" id="{D7236FE5-9603-4EFE-B03E-D0B91E0CE8D5}"/>
              </a:ext>
            </a:extLst>
          </p:cNvPr>
          <p:cNvSpPr/>
          <p:nvPr/>
        </p:nvSpPr>
        <p:spPr>
          <a:xfrm>
            <a:off x="-27233" y="5249098"/>
            <a:ext cx="12192000" cy="369332"/>
          </a:xfrm>
          <a:prstGeom prst="rect">
            <a:avLst/>
          </a:prstGeom>
        </p:spPr>
        <p:txBody>
          <a:bodyPr wrap="square">
            <a:spAutoFit/>
          </a:bodyPr>
          <a:lstStyle/>
          <a:p>
            <a:r>
              <a:rPr lang="en-US" b="1" dirty="0">
                <a:effectLst>
                  <a:outerShdw blurRad="38100" dist="38100" dir="2700000" algn="tl">
                    <a:srgbClr val="000000">
                      <a:alpha val="43137"/>
                    </a:srgbClr>
                  </a:outerShdw>
                </a:effectLst>
                <a:latin typeface="Segoe Print" panose="02000600000000000000" pitchFamily="2" charset="0"/>
              </a:rPr>
              <a:t>6. Padding – Makes the inputs same size, by adding 0’s to their end to match length of 200.</a:t>
            </a:r>
            <a:endParaRPr lang="he-IL" dirty="0"/>
          </a:p>
        </p:txBody>
      </p:sp>
    </p:spTree>
    <p:extLst>
      <p:ext uri="{BB962C8B-B14F-4D97-AF65-F5344CB8AC3E}">
        <p14:creationId xmlns:p14="http://schemas.microsoft.com/office/powerpoint/2010/main" val="18648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8C1BA23-66D5-4F23-B51B-585D586AE98A}"/>
              </a:ext>
            </a:extLst>
          </p:cNvPr>
          <p:cNvSpPr/>
          <p:nvPr/>
        </p:nvSpPr>
        <p:spPr>
          <a:xfrm>
            <a:off x="4729279" y="321389"/>
            <a:ext cx="2733441" cy="523220"/>
          </a:xfrm>
          <a:prstGeom prst="rect">
            <a:avLst/>
          </a:prstGeom>
        </p:spPr>
        <p:txBody>
          <a:bodyPr wrap="none">
            <a:spAutoFit/>
          </a:bodyPr>
          <a:lstStyle/>
          <a:p>
            <a:pPr algn="ctr"/>
            <a:r>
              <a:rPr lang="en-US" sz="2800" b="1" u="sng" dirty="0">
                <a:effectLst>
                  <a:outerShdw blurRad="38100" dist="38100" dir="2700000" algn="tl">
                    <a:srgbClr val="000000">
                      <a:alpha val="43137"/>
                    </a:srgbClr>
                  </a:outerShdw>
                </a:effectLst>
                <a:latin typeface="Segoe Print" panose="02000600000000000000" pitchFamily="2" charset="0"/>
              </a:rPr>
              <a:t>Normalization</a:t>
            </a:r>
          </a:p>
        </p:txBody>
      </p:sp>
      <p:sp>
        <p:nvSpPr>
          <p:cNvPr id="7" name="Rectangle 6">
            <a:extLst>
              <a:ext uri="{FF2B5EF4-FFF2-40B4-BE49-F238E27FC236}">
                <a16:creationId xmlns:a16="http://schemas.microsoft.com/office/drawing/2014/main" id="{101320A5-4DD9-4792-971F-273E34DA2302}"/>
              </a:ext>
              <a:ext uri="{C183D7F6-B498-43B3-948B-1728B52AA6E4}">
                <adec:decorative xmlns:adec="http://schemas.microsoft.com/office/drawing/2017/decorative" val="0"/>
              </a:ext>
            </a:extLst>
          </p:cNvPr>
          <p:cNvSpPr/>
          <p:nvPr/>
        </p:nvSpPr>
        <p:spPr>
          <a:xfrm>
            <a:off x="579322" y="2762250"/>
            <a:ext cx="3784600" cy="22225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1" anchor="ctr"/>
          <a:lstStyle/>
          <a:p>
            <a:r>
              <a:rPr lang="en-US" sz="2200" b="1" dirty="0">
                <a:ln w="0"/>
                <a:solidFill>
                  <a:schemeClr val="tx1"/>
                </a:solidFill>
                <a:effectLst>
                  <a:outerShdw blurRad="38100" dist="38100" dir="2700000" algn="tl">
                    <a:srgbClr val="000000">
                      <a:alpha val="43137"/>
                    </a:srgbClr>
                  </a:outerShdw>
                </a:effectLst>
                <a:latin typeface="Segoe Print" panose="02000600000000000000" pitchFamily="2" charset="0"/>
              </a:rPr>
              <a:t>“ @@ Thanks much – however if it’s been resolved, why it’s that today , when I didn’t write anything in edit summary ”</a:t>
            </a:r>
            <a:endParaRPr lang="he-IL" sz="2200" b="1" dirty="0">
              <a:ln w="0"/>
              <a:solidFill>
                <a:schemeClr val="tx1"/>
              </a:solidFill>
              <a:effectLst>
                <a:outerShdw blurRad="38100" dist="38100" dir="2700000" algn="tl">
                  <a:srgbClr val="000000">
                    <a:alpha val="43137"/>
                  </a:srgbClr>
                </a:outerShdw>
              </a:effectLst>
              <a:latin typeface="Segoe Print" panose="02000600000000000000" pitchFamily="2" charset="0"/>
            </a:endParaRPr>
          </a:p>
        </p:txBody>
      </p:sp>
      <p:sp>
        <p:nvSpPr>
          <p:cNvPr id="9" name="Rectangle 8">
            <a:extLst>
              <a:ext uri="{FF2B5EF4-FFF2-40B4-BE49-F238E27FC236}">
                <a16:creationId xmlns:a16="http://schemas.microsoft.com/office/drawing/2014/main" id="{270D3FF3-6543-4044-A6D1-EE83405E11D7}"/>
              </a:ext>
              <a:ext uri="{C183D7F6-B498-43B3-948B-1728B52AA6E4}">
                <adec:decorative xmlns:adec="http://schemas.microsoft.com/office/drawing/2017/decorative" val="0"/>
              </a:ext>
            </a:extLst>
          </p:cNvPr>
          <p:cNvSpPr/>
          <p:nvPr/>
        </p:nvSpPr>
        <p:spPr>
          <a:xfrm>
            <a:off x="7693256" y="2762250"/>
            <a:ext cx="3673243" cy="22225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1" anchor="ctr"/>
          <a:lstStyle/>
          <a:p>
            <a:r>
              <a:rPr lang="en-US" sz="2200" b="1" dirty="0">
                <a:ln w="0"/>
                <a:solidFill>
                  <a:schemeClr val="tx1"/>
                </a:solidFill>
                <a:effectLst>
                  <a:outerShdw blurRad="38100" dist="38100" dir="2700000" algn="tl">
                    <a:srgbClr val="000000">
                      <a:alpha val="43137"/>
                    </a:srgbClr>
                  </a:outerShdw>
                </a:effectLst>
                <a:latin typeface="Segoe Print" panose="02000600000000000000" pitchFamily="2" charset="0"/>
              </a:rPr>
              <a:t>“thanks much however if it is been resolved why it is that today when I did not write anything in edit summary”</a:t>
            </a:r>
            <a:endParaRPr lang="he-IL" sz="2200" b="1" dirty="0">
              <a:ln w="0"/>
              <a:solidFill>
                <a:schemeClr val="tx1"/>
              </a:solidFill>
              <a:effectLst>
                <a:outerShdw blurRad="38100" dist="38100" dir="2700000" algn="tl">
                  <a:srgbClr val="000000">
                    <a:alpha val="43137"/>
                  </a:srgbClr>
                </a:outerShdw>
              </a:effectLst>
              <a:latin typeface="Segoe Print" panose="02000600000000000000" pitchFamily="2" charset="0"/>
            </a:endParaRPr>
          </a:p>
        </p:txBody>
      </p:sp>
      <p:sp>
        <p:nvSpPr>
          <p:cNvPr id="11" name="Rectangle 10">
            <a:extLst>
              <a:ext uri="{FF2B5EF4-FFF2-40B4-BE49-F238E27FC236}">
                <a16:creationId xmlns:a16="http://schemas.microsoft.com/office/drawing/2014/main" id="{34B99C6F-24D2-4E74-A2C5-CB1342EEC649}"/>
              </a:ext>
            </a:extLst>
          </p:cNvPr>
          <p:cNvSpPr/>
          <p:nvPr/>
        </p:nvSpPr>
        <p:spPr>
          <a:xfrm>
            <a:off x="2082877" y="1288534"/>
            <a:ext cx="9004224" cy="769441"/>
          </a:xfrm>
          <a:prstGeom prst="rect">
            <a:avLst/>
          </a:prstGeom>
        </p:spPr>
        <p:txBody>
          <a:bodyPr wrap="square">
            <a:spAutoFit/>
          </a:bodyPr>
          <a:lstStyle/>
          <a:p>
            <a:r>
              <a:rPr lang="en-US" sz="2200" b="1" dirty="0">
                <a:effectLst>
                  <a:outerShdw blurRad="38100" dist="38100" dir="2700000" algn="tl">
                    <a:srgbClr val="000000">
                      <a:alpha val="43137"/>
                    </a:srgbClr>
                  </a:outerShdw>
                </a:effectLst>
                <a:latin typeface="Segoe Print" panose="02000600000000000000" pitchFamily="2" charset="0"/>
              </a:rPr>
              <a:t>Cleaning the text : Expanding contractions, removing punctuations, and special characters</a:t>
            </a:r>
            <a:endParaRPr lang="he-IL" sz="2200" dirty="0"/>
          </a:p>
        </p:txBody>
      </p:sp>
      <p:sp>
        <p:nvSpPr>
          <p:cNvPr id="15" name="Arrow: Right 14">
            <a:extLst>
              <a:ext uri="{FF2B5EF4-FFF2-40B4-BE49-F238E27FC236}">
                <a16:creationId xmlns:a16="http://schemas.microsoft.com/office/drawing/2014/main" id="{1EA84DB9-FA42-4FD1-9FE1-9BFC6A8526AE}"/>
              </a:ext>
            </a:extLst>
          </p:cNvPr>
          <p:cNvSpPr/>
          <p:nvPr/>
        </p:nvSpPr>
        <p:spPr>
          <a:xfrm>
            <a:off x="4729279" y="3530600"/>
            <a:ext cx="2598621" cy="342900"/>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en-US" dirty="0">
              <a:ln w="0">
                <a:solidFill>
                  <a:schemeClr val="tx2"/>
                </a:solidFill>
              </a:ln>
              <a:solidFill>
                <a:schemeClr val="tx2"/>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461515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A115CA-757D-43FD-87CC-60501BF4E9C6}"/>
              </a:ext>
            </a:extLst>
          </p:cNvPr>
          <p:cNvSpPr/>
          <p:nvPr/>
        </p:nvSpPr>
        <p:spPr>
          <a:xfrm>
            <a:off x="2363687" y="106878"/>
            <a:ext cx="7931980" cy="584775"/>
          </a:xfrm>
          <a:prstGeom prst="rect">
            <a:avLst/>
          </a:prstGeom>
        </p:spPr>
        <p:txBody>
          <a:bodyPr wrap="none">
            <a:spAutoFit/>
          </a:bodyPr>
          <a:lstStyle/>
          <a:p>
            <a:r>
              <a:rPr lang="en-US" sz="3200" b="1" u="sng" dirty="0">
                <a:effectLst>
                  <a:outerShdw blurRad="38100" dist="38100" dir="2700000" algn="tl">
                    <a:srgbClr val="000000">
                      <a:alpha val="43137"/>
                    </a:srgbClr>
                  </a:outerShdw>
                </a:effectLst>
                <a:latin typeface="Segoe Print" panose="02000600000000000000" pitchFamily="2" charset="0"/>
              </a:rPr>
              <a:t>Tokenizing , Vectorizing and Padding</a:t>
            </a:r>
            <a:endParaRPr lang="he-IL" sz="3200" u="sng" dirty="0"/>
          </a:p>
        </p:txBody>
      </p:sp>
      <p:pic>
        <p:nvPicPr>
          <p:cNvPr id="4" name="Picture 3">
            <a:extLst>
              <a:ext uri="{FF2B5EF4-FFF2-40B4-BE49-F238E27FC236}">
                <a16:creationId xmlns:a16="http://schemas.microsoft.com/office/drawing/2014/main" id="{73F97B0E-4E65-45BA-8F45-E802383B7D12}"/>
              </a:ext>
            </a:extLst>
          </p:cNvPr>
          <p:cNvPicPr>
            <a:picLocks noChangeAspect="1"/>
          </p:cNvPicPr>
          <p:nvPr/>
        </p:nvPicPr>
        <p:blipFill>
          <a:blip r:embed="rId2"/>
          <a:stretch>
            <a:fillRect/>
          </a:stretch>
        </p:blipFill>
        <p:spPr>
          <a:xfrm>
            <a:off x="3233338" y="795361"/>
            <a:ext cx="5725324" cy="4982270"/>
          </a:xfrm>
          <a:prstGeom prst="rect">
            <a:avLst/>
          </a:prstGeom>
        </p:spPr>
      </p:pic>
    </p:spTree>
    <p:extLst>
      <p:ext uri="{BB962C8B-B14F-4D97-AF65-F5344CB8AC3E}">
        <p14:creationId xmlns:p14="http://schemas.microsoft.com/office/powerpoint/2010/main" val="52016343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3350</TotalTime>
  <Words>1069</Words>
  <Application>Microsoft Office PowerPoint</Application>
  <PresentationFormat>Widescreen</PresentationFormat>
  <Paragraphs>73</Paragraphs>
  <Slides>19</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Gill Sans MT</vt:lpstr>
      <vt:lpstr>Segoe Print</vt:lpstr>
      <vt:lpstr>Gallery</vt:lpstr>
      <vt:lpstr>Toxic Comment Filter Using NlP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dc:creator>
  <cp:lastModifiedBy>PC</cp:lastModifiedBy>
  <cp:revision>202</cp:revision>
  <dcterms:created xsi:type="dcterms:W3CDTF">2022-04-04T12:50:47Z</dcterms:created>
  <dcterms:modified xsi:type="dcterms:W3CDTF">2022-04-10T23:05:59Z</dcterms:modified>
</cp:coreProperties>
</file>

<file path=docProps/thumbnail.jpeg>
</file>